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1"/>
  </p:sldMasterIdLst>
  <p:notesMasterIdLst>
    <p:notesMasterId r:id="rId17"/>
  </p:notesMasterIdLst>
  <p:handoutMasterIdLst>
    <p:handoutMasterId r:id="rId18"/>
  </p:handoutMasterIdLst>
  <p:sldIdLst>
    <p:sldId id="314" r:id="rId2"/>
    <p:sldId id="2146847664" r:id="rId3"/>
    <p:sldId id="2146847668" r:id="rId4"/>
    <p:sldId id="2146847671" r:id="rId5"/>
    <p:sldId id="2146847672" r:id="rId6"/>
    <p:sldId id="2146847673" r:id="rId7"/>
    <p:sldId id="2146847674" r:id="rId8"/>
    <p:sldId id="2146847675" r:id="rId9"/>
    <p:sldId id="2146847677" r:id="rId10"/>
    <p:sldId id="2146847678" r:id="rId11"/>
    <p:sldId id="2146847679" r:id="rId12"/>
    <p:sldId id="2146847680" r:id="rId13"/>
    <p:sldId id="2146847681" r:id="rId14"/>
    <p:sldId id="2146847682" r:id="rId15"/>
    <p:sldId id="983"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143" algn="l" rtl="0" fontAlgn="base">
      <a:spcBef>
        <a:spcPct val="0"/>
      </a:spcBef>
      <a:spcAft>
        <a:spcPct val="0"/>
      </a:spcAft>
      <a:defRPr kern="1200">
        <a:solidFill>
          <a:schemeClr val="tx1"/>
        </a:solidFill>
        <a:latin typeface="Arial" pitchFamily="34" charset="0"/>
        <a:ea typeface="+mn-ea"/>
        <a:cs typeface="Arial" pitchFamily="34" charset="0"/>
      </a:defRPr>
    </a:lvl2pPr>
    <a:lvl3pPr marL="914286" algn="l" rtl="0" fontAlgn="base">
      <a:spcBef>
        <a:spcPct val="0"/>
      </a:spcBef>
      <a:spcAft>
        <a:spcPct val="0"/>
      </a:spcAft>
      <a:defRPr kern="1200">
        <a:solidFill>
          <a:schemeClr val="tx1"/>
        </a:solidFill>
        <a:latin typeface="Arial" pitchFamily="34" charset="0"/>
        <a:ea typeface="+mn-ea"/>
        <a:cs typeface="Arial" pitchFamily="34" charset="0"/>
      </a:defRPr>
    </a:lvl3pPr>
    <a:lvl4pPr marL="1371429" algn="l" rtl="0" fontAlgn="base">
      <a:spcBef>
        <a:spcPct val="0"/>
      </a:spcBef>
      <a:spcAft>
        <a:spcPct val="0"/>
      </a:spcAft>
      <a:defRPr kern="1200">
        <a:solidFill>
          <a:schemeClr val="tx1"/>
        </a:solidFill>
        <a:latin typeface="Arial" pitchFamily="34" charset="0"/>
        <a:ea typeface="+mn-ea"/>
        <a:cs typeface="Arial" pitchFamily="34" charset="0"/>
      </a:defRPr>
    </a:lvl4pPr>
    <a:lvl5pPr marL="1828572" algn="l" rtl="0" fontAlgn="base">
      <a:spcBef>
        <a:spcPct val="0"/>
      </a:spcBef>
      <a:spcAft>
        <a:spcPct val="0"/>
      </a:spcAft>
      <a:defRPr kern="1200">
        <a:solidFill>
          <a:schemeClr val="tx1"/>
        </a:solidFill>
        <a:latin typeface="Arial" pitchFamily="34" charset="0"/>
        <a:ea typeface="+mn-ea"/>
        <a:cs typeface="Arial" pitchFamily="34" charset="0"/>
      </a:defRPr>
    </a:lvl5pPr>
    <a:lvl6pPr marL="2285714" algn="l" defTabSz="914286" rtl="0" eaLnBrk="1" latinLnBrk="0" hangingPunct="1">
      <a:defRPr kern="1200">
        <a:solidFill>
          <a:schemeClr val="tx1"/>
        </a:solidFill>
        <a:latin typeface="Arial" pitchFamily="34" charset="0"/>
        <a:ea typeface="+mn-ea"/>
        <a:cs typeface="Arial" pitchFamily="34" charset="0"/>
      </a:defRPr>
    </a:lvl6pPr>
    <a:lvl7pPr marL="2742858" algn="l" defTabSz="914286" rtl="0" eaLnBrk="1" latinLnBrk="0" hangingPunct="1">
      <a:defRPr kern="1200">
        <a:solidFill>
          <a:schemeClr val="tx1"/>
        </a:solidFill>
        <a:latin typeface="Arial" pitchFamily="34" charset="0"/>
        <a:ea typeface="+mn-ea"/>
        <a:cs typeface="Arial" pitchFamily="34" charset="0"/>
      </a:defRPr>
    </a:lvl7pPr>
    <a:lvl8pPr marL="3199999" algn="l" defTabSz="914286" rtl="0" eaLnBrk="1" latinLnBrk="0" hangingPunct="1">
      <a:defRPr kern="1200">
        <a:solidFill>
          <a:schemeClr val="tx1"/>
        </a:solidFill>
        <a:latin typeface="Arial" pitchFamily="34" charset="0"/>
        <a:ea typeface="+mn-ea"/>
        <a:cs typeface="Arial" pitchFamily="34" charset="0"/>
      </a:defRPr>
    </a:lvl8pPr>
    <a:lvl9pPr marL="3657143" algn="l" defTabSz="914286"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366FF"/>
    <a:srgbClr val="0000CC"/>
    <a:srgbClr val="00FFFF"/>
    <a:srgbClr val="CCCCFF"/>
    <a:srgbClr val="FF6600"/>
    <a:srgbClr val="FF99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194" autoAdjust="0"/>
  </p:normalViewPr>
  <p:slideViewPr>
    <p:cSldViewPr>
      <p:cViewPr varScale="1">
        <p:scale>
          <a:sx n="131" d="100"/>
          <a:sy n="131" d="100"/>
        </p:scale>
        <p:origin x="990" y="96"/>
      </p:cViewPr>
      <p:guideLst>
        <p:guide orient="horz" pos="162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60" cy="496332"/>
          </a:xfrm>
          <a:prstGeom prst="rect">
            <a:avLst/>
          </a:prstGeom>
        </p:spPr>
        <p:txBody>
          <a:bodyPr vert="horz" lIns="92108" tIns="46054" rIns="92108" bIns="46054"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850446" y="0"/>
            <a:ext cx="2945660" cy="496332"/>
          </a:xfrm>
          <a:prstGeom prst="rect">
            <a:avLst/>
          </a:prstGeom>
        </p:spPr>
        <p:txBody>
          <a:bodyPr vert="horz" lIns="92108" tIns="46054" rIns="92108" bIns="46054" rtlCol="0"/>
          <a:lstStyle>
            <a:lvl1pPr algn="r" eaLnBrk="0" hangingPunct="0">
              <a:defRPr sz="1200"/>
            </a:lvl1pPr>
          </a:lstStyle>
          <a:p>
            <a:pPr>
              <a:defRPr/>
            </a:pPr>
            <a:fld id="{8B9729D0-2D71-4DED-9D0F-E7CC49BF2FF8}" type="datetimeFigureOut">
              <a:rPr lang="en-US"/>
              <a:pPr>
                <a:defRPr/>
              </a:pPr>
              <a:t>3/14/2024</a:t>
            </a:fld>
            <a:endParaRPr lang="en-US"/>
          </a:p>
        </p:txBody>
      </p:sp>
      <p:sp>
        <p:nvSpPr>
          <p:cNvPr id="4" name="Footer Placeholder 3"/>
          <p:cNvSpPr>
            <a:spLocks noGrp="1"/>
          </p:cNvSpPr>
          <p:nvPr>
            <p:ph type="ftr" sz="quarter" idx="2"/>
          </p:nvPr>
        </p:nvSpPr>
        <p:spPr>
          <a:xfrm>
            <a:off x="2" y="9428583"/>
            <a:ext cx="2945660" cy="496332"/>
          </a:xfrm>
          <a:prstGeom prst="rect">
            <a:avLst/>
          </a:prstGeom>
        </p:spPr>
        <p:txBody>
          <a:bodyPr vert="horz" lIns="92108" tIns="46054" rIns="92108" bIns="46054"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850446" y="9428583"/>
            <a:ext cx="2945660" cy="496332"/>
          </a:xfrm>
          <a:prstGeom prst="rect">
            <a:avLst/>
          </a:prstGeom>
        </p:spPr>
        <p:txBody>
          <a:bodyPr vert="horz" lIns="92108" tIns="46054" rIns="92108" bIns="46054" rtlCol="0" anchor="b"/>
          <a:lstStyle>
            <a:lvl1pPr algn="r" eaLnBrk="0" hangingPunct="0">
              <a:defRPr sz="1200"/>
            </a:lvl1pPr>
          </a:lstStyle>
          <a:p>
            <a:pPr>
              <a:defRPr/>
            </a:pPr>
            <a:fld id="{E353C39D-200F-4CBD-8657-31E1220D45A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45660" cy="498056"/>
          </a:xfrm>
          <a:prstGeom prst="rect">
            <a:avLst/>
          </a:prstGeom>
        </p:spPr>
        <p:txBody>
          <a:bodyPr vert="horz" lIns="92108" tIns="46054" rIns="92108" bIns="4605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6" y="4"/>
            <a:ext cx="2945660" cy="498056"/>
          </a:xfrm>
          <a:prstGeom prst="rect">
            <a:avLst/>
          </a:prstGeom>
        </p:spPr>
        <p:txBody>
          <a:bodyPr vert="horz" lIns="92108" tIns="46054" rIns="92108" bIns="46054" rtlCol="0"/>
          <a:lstStyle>
            <a:lvl1pPr algn="r" eaLnBrk="1" fontAlgn="auto" hangingPunct="1">
              <a:spcBef>
                <a:spcPts val="0"/>
              </a:spcBef>
              <a:spcAft>
                <a:spcPts val="0"/>
              </a:spcAft>
              <a:defRPr sz="1200">
                <a:latin typeface="+mn-lt"/>
                <a:cs typeface="+mn-cs"/>
              </a:defRPr>
            </a:lvl1pPr>
          </a:lstStyle>
          <a:p>
            <a:pPr>
              <a:defRPr/>
            </a:pPr>
            <a:fld id="{18909D1F-25D3-41D6-B231-D7B5877DCDAF}" type="datetimeFigureOut">
              <a:rPr lang="en-US"/>
              <a:pPr>
                <a:defRPr/>
              </a:pPr>
              <a:t>3/14/2024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108" tIns="46054" rIns="92108" bIns="46054" rtlCol="0" anchor="ctr"/>
          <a:lstStyle/>
          <a:p>
            <a:pPr lvl="0"/>
            <a:endParaRPr lang="en-US" noProof="0"/>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2108" tIns="46054" rIns="92108" bIns="4605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428585"/>
            <a:ext cx="2945660" cy="498055"/>
          </a:xfrm>
          <a:prstGeom prst="rect">
            <a:avLst/>
          </a:prstGeom>
        </p:spPr>
        <p:txBody>
          <a:bodyPr vert="horz" lIns="92108" tIns="46054" rIns="92108" bIns="4605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6" y="9428585"/>
            <a:ext cx="2945660" cy="498055"/>
          </a:xfrm>
          <a:prstGeom prst="rect">
            <a:avLst/>
          </a:prstGeom>
        </p:spPr>
        <p:txBody>
          <a:bodyPr vert="horz" wrap="square" lIns="92108" tIns="46054" rIns="92108" bIns="46054" numCol="1" anchor="b" anchorCtr="0" compatLnSpc="1">
            <a:prstTxWarp prst="textNoShape">
              <a:avLst/>
            </a:prstTxWarp>
          </a:bodyPr>
          <a:lstStyle>
            <a:lvl1pPr algn="r" eaLnBrk="1" hangingPunct="1">
              <a:defRPr sz="1200">
                <a:latin typeface="Calibri" pitchFamily="34" charset="0"/>
              </a:defRPr>
            </a:lvl1pPr>
          </a:lstStyle>
          <a:p>
            <a:pPr>
              <a:defRPr/>
            </a:pPr>
            <a:fld id="{05551F6C-039E-4022-B38E-F54E5318F4A0}" type="slidenum">
              <a:rPr lang="en-US" altLang="en-US"/>
              <a:pPr>
                <a:defRPr/>
              </a:pPr>
              <a:t>‹#›</a:t>
            </a:fld>
            <a:endParaRPr lang="en-US" altLang="en-US"/>
          </a:p>
        </p:txBody>
      </p:sp>
    </p:spTree>
    <p:extLst>
      <p:ext uri="{BB962C8B-B14F-4D97-AF65-F5344CB8AC3E}">
        <p14:creationId xmlns:p14="http://schemas.microsoft.com/office/powerpoint/2010/main" val="90561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43" algn="l" rtl="0" eaLnBrk="0" fontAlgn="base" hangingPunct="0">
      <a:spcBef>
        <a:spcPct val="30000"/>
      </a:spcBef>
      <a:spcAft>
        <a:spcPct val="0"/>
      </a:spcAft>
      <a:defRPr sz="1200" kern="1200">
        <a:solidFill>
          <a:schemeClr val="tx1"/>
        </a:solidFill>
        <a:latin typeface="+mn-lt"/>
        <a:ea typeface="+mn-ea"/>
        <a:cs typeface="+mn-cs"/>
      </a:defRPr>
    </a:lvl2pPr>
    <a:lvl3pPr marL="914286" algn="l" rtl="0" eaLnBrk="0" fontAlgn="base" hangingPunct="0">
      <a:spcBef>
        <a:spcPct val="30000"/>
      </a:spcBef>
      <a:spcAft>
        <a:spcPct val="0"/>
      </a:spcAft>
      <a:defRPr sz="1200" kern="1200">
        <a:solidFill>
          <a:schemeClr val="tx1"/>
        </a:solidFill>
        <a:latin typeface="+mn-lt"/>
        <a:ea typeface="+mn-ea"/>
        <a:cs typeface="+mn-cs"/>
      </a:defRPr>
    </a:lvl3pPr>
    <a:lvl4pPr marL="1371429" algn="l" rtl="0" eaLnBrk="0" fontAlgn="base" hangingPunct="0">
      <a:spcBef>
        <a:spcPct val="30000"/>
      </a:spcBef>
      <a:spcAft>
        <a:spcPct val="0"/>
      </a:spcAft>
      <a:defRPr sz="1200" kern="1200">
        <a:solidFill>
          <a:schemeClr val="tx1"/>
        </a:solidFill>
        <a:latin typeface="+mn-lt"/>
        <a:ea typeface="+mn-ea"/>
        <a:cs typeface="+mn-cs"/>
      </a:defRPr>
    </a:lvl4pPr>
    <a:lvl5pPr marL="1828572" algn="l" rtl="0" eaLnBrk="0" fontAlgn="base" hangingPunct="0">
      <a:spcBef>
        <a:spcPct val="30000"/>
      </a:spcBef>
      <a:spcAft>
        <a:spcPct val="0"/>
      </a:spcAft>
      <a:defRPr sz="1200" kern="1200">
        <a:solidFill>
          <a:schemeClr val="tx1"/>
        </a:solidFill>
        <a:latin typeface="+mn-lt"/>
        <a:ea typeface="+mn-ea"/>
        <a:cs typeface="+mn-cs"/>
      </a:defRPr>
    </a:lvl5pPr>
    <a:lvl6pPr marL="2285714"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199999"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494D06B-37FD-4457-9CD4-35DF210A905D}"/>
              </a:ext>
            </a:extLst>
          </p:cNvPr>
          <p:cNvSpPr>
            <a:spLocks noGrp="1" noRot="1" noChangeAspect="1" noTextEdit="1"/>
          </p:cNvSpPr>
          <p:nvPr>
            <p:ph type="sldImg"/>
          </p:nvPr>
        </p:nvSpPr>
        <p:spPr bwMode="auto">
          <a:xfrm>
            <a:off x="384175"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B29156A-4EF0-4C54-BAF7-0396E20174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14563133-B946-4CB9-83E4-373E2144E4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829D1D-5F6E-43F6-B159-BA226672E8B6}"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465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27841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0047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50173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9050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204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2313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7982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7447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5222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8590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3065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A02E409-4644-400E-AA23-3940A152A2DA}"/>
              </a:ext>
            </a:extLst>
          </p:cNvPr>
          <p:cNvSpPr>
            <a:spLocks noGrp="1" noRot="1" noChangeAspect="1" noTextEdit="1"/>
          </p:cNvSpPr>
          <p:nvPr>
            <p:ph type="sldImg"/>
          </p:nvPr>
        </p:nvSpPr>
        <p:spPr bwMode="auto">
          <a:xfrm>
            <a:off x="398463" y="690563"/>
            <a:ext cx="6130925" cy="3449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C0FF81A-6255-4171-83DE-CA3AC2F0C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dirty="0"/>
          </a:p>
        </p:txBody>
      </p:sp>
      <p:sp>
        <p:nvSpPr>
          <p:cNvPr id="4" name="Slide Number Placeholder 3">
            <a:extLst>
              <a:ext uri="{FF2B5EF4-FFF2-40B4-BE49-F238E27FC236}">
                <a16:creationId xmlns:a16="http://schemas.microsoft.com/office/drawing/2014/main" id="{B8DE56E6-16A3-473E-A337-A2B75D0101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8374" indent="-287836" eaLnBrk="0" hangingPunct="0">
              <a:defRPr>
                <a:solidFill>
                  <a:schemeClr val="tx1"/>
                </a:solidFill>
                <a:latin typeface="Arial" panose="020B0604020202020204" pitchFamily="34" charset="0"/>
                <a:cs typeface="Arial" panose="020B0604020202020204" pitchFamily="34" charset="0"/>
              </a:defRPr>
            </a:lvl2pPr>
            <a:lvl3pPr marL="1151344" indent="-230269" eaLnBrk="0" hangingPunct="0">
              <a:defRPr>
                <a:solidFill>
                  <a:schemeClr val="tx1"/>
                </a:solidFill>
                <a:latin typeface="Arial" panose="020B0604020202020204" pitchFamily="34" charset="0"/>
                <a:cs typeface="Arial" panose="020B0604020202020204" pitchFamily="34" charset="0"/>
              </a:defRPr>
            </a:lvl3pPr>
            <a:lvl4pPr marL="1611881" indent="-230269" eaLnBrk="0" hangingPunct="0">
              <a:defRPr>
                <a:solidFill>
                  <a:schemeClr val="tx1"/>
                </a:solidFill>
                <a:latin typeface="Arial" panose="020B0604020202020204" pitchFamily="34" charset="0"/>
                <a:cs typeface="Arial" panose="020B0604020202020204" pitchFamily="34" charset="0"/>
              </a:defRPr>
            </a:lvl4pPr>
            <a:lvl5pPr marL="2072419" indent="-230269" eaLnBrk="0" hangingPunct="0">
              <a:defRPr>
                <a:solidFill>
                  <a:schemeClr val="tx1"/>
                </a:solidFill>
                <a:latin typeface="Arial" panose="020B0604020202020204" pitchFamily="34" charset="0"/>
                <a:cs typeface="Arial" panose="020B0604020202020204" pitchFamily="34" charset="0"/>
              </a:defRPr>
            </a:lvl5pPr>
            <a:lvl6pPr marL="2532957"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494"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4032"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4569" indent="-2302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3D9BF-B429-4ED8-BF87-61A438834C5E}" type="slidenum">
              <a:rPr lang="en-US" altLang="en-US">
                <a:latin typeface="Calibri" panose="020F0502020204030204" pitchFamily="34" charset="0"/>
              </a:rPr>
              <a:pPr eaLnBrk="1" hangingPunct="1"/>
              <a:t>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5140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4" indent="0" algn="ctr">
              <a:buNone/>
              <a:defRPr>
                <a:solidFill>
                  <a:schemeClr val="tx1">
                    <a:tint val="75000"/>
                  </a:schemeClr>
                </a:solidFill>
              </a:defRPr>
            </a:lvl6pPr>
            <a:lvl7pPr marL="2742858" indent="0" algn="ctr">
              <a:buNone/>
              <a:defRPr>
                <a:solidFill>
                  <a:schemeClr val="tx1">
                    <a:tint val="75000"/>
                  </a:schemeClr>
                </a:solidFill>
              </a:defRPr>
            </a:lvl7pPr>
            <a:lvl8pPr marL="3199999"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5D325FE-E968-43B7-97E0-E020A22E6983}" type="datetimeFigureOut">
              <a:rPr lang="en-US"/>
              <a:pPr>
                <a:defRPr/>
              </a:pPr>
              <a:t>3/14/2024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FB4545-D61A-4A09-8C19-C40B4DB9794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E56A80-5B34-4361-BFB1-DDD25EF6196A}" type="datetimeFigureOut">
              <a:rPr lang="en-US"/>
              <a:pPr>
                <a:defRPr/>
              </a:pPr>
              <a:t>3/14/2024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7FB981-9126-46BE-BC3D-BAF24024022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E:\websites\free-power-point-templates\2012\logos.png"/>
          <p:cNvPicPr>
            <a:picLocks noChangeAspect="1" noChangeArrowheads="1"/>
          </p:cNvPicPr>
          <p:nvPr userDrawn="1"/>
        </p:nvPicPr>
        <p:blipFill>
          <a:blip r:embed="rId2"/>
          <a:srcRect/>
          <a:stretch>
            <a:fillRect/>
          </a:stretch>
        </p:blipFill>
        <p:spPr bwMode="auto">
          <a:xfrm>
            <a:off x="3917951" y="2325688"/>
            <a:ext cx="1463675" cy="527050"/>
          </a:xfrm>
          <a:prstGeom prst="rect">
            <a:avLst/>
          </a:prstGeom>
          <a:noFill/>
          <a:ln w="9525">
            <a:noFill/>
            <a:miter lim="800000"/>
            <a:headEnd/>
            <a:tailEnd/>
          </a:ln>
        </p:spPr>
      </p:pic>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4C83DCE-7A2F-461B-B2CC-6F8F3463990D}" type="datetimeFigureOut">
              <a:rPr lang="en-US"/>
              <a:pPr>
                <a:defRPr/>
              </a:pPr>
              <a:t>3/14/2024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52CC3F-C2CB-4FCA-AFAC-5E809E456D6B}"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3" name="Freeform: Shape 8"/>
          <p:cNvSpPr/>
          <p:nvPr userDrawn="1"/>
        </p:nvSpPr>
        <p:spPr>
          <a:xfrm>
            <a:off x="130175" y="1"/>
            <a:ext cx="706438" cy="1187450"/>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lIns="91422" tIns="45711" rIns="91422" bIns="45711" anchor="ctr"/>
          <a:lstStyle/>
          <a:p>
            <a:pPr defTabSz="914236" fontAlgn="auto">
              <a:spcBef>
                <a:spcPts val="0"/>
              </a:spcBef>
              <a:spcAft>
                <a:spcPts val="0"/>
              </a:spcAft>
              <a:defRPr/>
            </a:pPr>
            <a:endParaRPr lang="en-US" dirty="0">
              <a:latin typeface="+mn-lt"/>
              <a:cs typeface="+mn-cs"/>
            </a:endParaRPr>
          </a:p>
        </p:txBody>
      </p:sp>
      <p:sp>
        <p:nvSpPr>
          <p:cNvPr id="4" name="Freeform: Shape 9"/>
          <p:cNvSpPr/>
          <p:nvPr userDrawn="1"/>
        </p:nvSpPr>
        <p:spPr>
          <a:xfrm>
            <a:off x="949325" y="1"/>
            <a:ext cx="406400" cy="684213"/>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lIns="91422" tIns="45711" rIns="91422" bIns="45711" anchor="ctr"/>
          <a:lstStyle/>
          <a:p>
            <a:pPr defTabSz="914236" fontAlgn="auto">
              <a:spcBef>
                <a:spcPts val="0"/>
              </a:spcBef>
              <a:spcAft>
                <a:spcPts val="0"/>
              </a:spcAft>
              <a:defRPr/>
            </a:pPr>
            <a:endParaRPr lang="en-US" dirty="0">
              <a:latin typeface="+mn-lt"/>
              <a:cs typeface="+mn-cs"/>
            </a:endParaRPr>
          </a:p>
        </p:txBody>
      </p:sp>
      <p:sp>
        <p:nvSpPr>
          <p:cNvPr id="2" name="Text Placeholder 9"/>
          <p:cNvSpPr>
            <a:spLocks noGrp="1"/>
          </p:cNvSpPr>
          <p:nvPr>
            <p:ph type="body" sz="quarter" idx="10"/>
          </p:nvPr>
        </p:nvSpPr>
        <p:spPr>
          <a:xfrm>
            <a:off x="242647" y="254637"/>
            <a:ext cx="8679898" cy="543185"/>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ver slide layou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on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2688336" y="273844"/>
            <a:ext cx="6265070" cy="994172"/>
          </a:xfrm>
        </p:spPr>
        <p:txBody>
          <a:bodyPr>
            <a:normAutofit/>
          </a:bodyPr>
          <a:lstStyle>
            <a:lvl1pPr>
              <a:defRPr sz="2250" baseline="0"/>
            </a:lvl1pPr>
          </a:lstStyle>
          <a:p>
            <a:r>
              <a:rPr lang="en-US" dirty="0"/>
              <a:t>Click to edit Master title style</a:t>
            </a:r>
          </a:p>
        </p:txBody>
      </p:sp>
      <p:sp>
        <p:nvSpPr>
          <p:cNvPr id="11" name="Picture Placeholder 10">
            <a:extLst>
              <a:ext uri="{FF2B5EF4-FFF2-40B4-BE49-F238E27FC236}">
                <a16:creationId xmlns:a16="http://schemas.microsoft.com/office/drawing/2014/main" id="{9D9DEB19-D619-47AB-BE94-FA3DDA460083}"/>
              </a:ext>
            </a:extLst>
          </p:cNvPr>
          <p:cNvSpPr>
            <a:spLocks noGrp="1"/>
          </p:cNvSpPr>
          <p:nvPr>
            <p:ph type="pic" sz="quarter" idx="13"/>
          </p:nvPr>
        </p:nvSpPr>
        <p:spPr>
          <a:xfrm>
            <a:off x="0" y="0"/>
            <a:ext cx="2283714" cy="5143500"/>
          </a:xfrm>
          <a:solidFill>
            <a:schemeClr val="accent5"/>
          </a:solidFill>
        </p:spPr>
        <p:txBody>
          <a:bodyPr/>
          <a:lstStyle/>
          <a:p>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2688336" y="1260872"/>
            <a:ext cx="2612898" cy="617934"/>
          </a:xfrm>
        </p:spPr>
        <p:txBody>
          <a:bodyPr anchor="ctr" anchorCtr="0">
            <a:normAutofit/>
          </a:bodyPr>
          <a:lstStyle>
            <a:lvl1pPr marL="0" indent="0">
              <a:buNone/>
              <a:defRPr sz="1200" b="0">
                <a:solidFill>
                  <a:schemeClr val="accent6"/>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2688336" y="1878806"/>
            <a:ext cx="2612898" cy="2606040"/>
          </a:xfrm>
        </p:spPr>
        <p:txBody>
          <a:bodyPr>
            <a:normAutofit/>
          </a:bodyPr>
          <a:lstStyle>
            <a:lvl1pPr>
              <a:lnSpc>
                <a:spcPts val="1800"/>
              </a:lnSpc>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5657850" y="1260872"/>
            <a:ext cx="2612898" cy="617934"/>
          </a:xfrm>
        </p:spPr>
        <p:txBody>
          <a:bodyPr anchor="ctr" anchorCtr="0">
            <a:normAutofit/>
          </a:bodyPr>
          <a:lstStyle>
            <a:lvl1pPr marL="0" indent="0">
              <a:buNone/>
              <a:defRPr sz="1200" b="0">
                <a:solidFill>
                  <a:schemeClr val="accent6"/>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657850" y="1878806"/>
            <a:ext cx="2612898" cy="2606040"/>
          </a:xfrm>
        </p:spPr>
        <p:txBody>
          <a:bodyPr>
            <a:normAutofit/>
          </a:bodyPr>
          <a:lstStyle>
            <a:lvl1pPr>
              <a:lnSpc>
                <a:spcPts val="1800"/>
              </a:lnSpc>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lvl1pPr>
              <a:defRPr>
                <a:solidFill>
                  <a:schemeClr val="bg1"/>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pPr/>
              <a:t>‹#›</a:t>
            </a:fld>
            <a:endParaRPr lang="en-US" dirty="0"/>
          </a:p>
        </p:txBody>
      </p:sp>
      <p:grpSp>
        <p:nvGrpSpPr>
          <p:cNvPr id="12" name="Bottom Right">
            <a:extLst>
              <a:ext uri="{FF2B5EF4-FFF2-40B4-BE49-F238E27FC236}">
                <a16:creationId xmlns:a16="http://schemas.microsoft.com/office/drawing/2014/main" id="{1667A1E8-3018-4001-B0FE-0B432613216B}"/>
              </a:ext>
              <a:ext uri="{C183D7F6-B498-43B3-948B-1728B52AA6E4}">
                <adec:decorative xmlns:adec="http://schemas.microsoft.com/office/drawing/2017/decorative" val="1"/>
              </a:ext>
            </a:extLst>
          </p:cNvPr>
          <p:cNvGrpSpPr/>
          <p:nvPr userDrawn="1"/>
        </p:nvGrpSpPr>
        <p:grpSpPr>
          <a:xfrm>
            <a:off x="5995086" y="2458609"/>
            <a:ext cx="3158700" cy="2686049"/>
            <a:chOff x="7980400" y="3276601"/>
            <a:chExt cx="4211600" cy="3581399"/>
          </a:xfrm>
        </p:grpSpPr>
        <p:grpSp>
          <p:nvGrpSpPr>
            <p:cNvPr id="13" name="Graphic 157">
              <a:extLst>
                <a:ext uri="{FF2B5EF4-FFF2-40B4-BE49-F238E27FC236}">
                  <a16:creationId xmlns:a16="http://schemas.microsoft.com/office/drawing/2014/main" id="{5AFF63E6-DC17-46C3-B823-1137AE864902}"/>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5" name="Freeform: Shape 24">
                <a:extLst>
                  <a:ext uri="{FF2B5EF4-FFF2-40B4-BE49-F238E27FC236}">
                    <a16:creationId xmlns:a16="http://schemas.microsoft.com/office/drawing/2014/main" id="{337E26D2-F396-484E-B772-EDD11744E222}"/>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sz="1350" noProof="0" dirty="0"/>
              </a:p>
            </p:txBody>
          </p:sp>
          <p:sp>
            <p:nvSpPr>
              <p:cNvPr id="16" name="Freeform: Shape 25">
                <a:extLst>
                  <a:ext uri="{FF2B5EF4-FFF2-40B4-BE49-F238E27FC236}">
                    <a16:creationId xmlns:a16="http://schemas.microsoft.com/office/drawing/2014/main" id="{7BD51612-9C68-492F-8EDA-AC9CD665B42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sz="1350" noProof="0" dirty="0"/>
              </a:p>
            </p:txBody>
          </p:sp>
          <p:sp>
            <p:nvSpPr>
              <p:cNvPr id="17" name="Freeform: Shape 26">
                <a:extLst>
                  <a:ext uri="{FF2B5EF4-FFF2-40B4-BE49-F238E27FC236}">
                    <a16:creationId xmlns:a16="http://schemas.microsoft.com/office/drawing/2014/main" id="{E200DEED-F771-4E37-B642-842E84B1043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sz="1350" noProof="0" dirty="0"/>
              </a:p>
            </p:txBody>
          </p:sp>
          <p:sp>
            <p:nvSpPr>
              <p:cNvPr id="18" name="Freeform: Shape 30">
                <a:extLst>
                  <a:ext uri="{FF2B5EF4-FFF2-40B4-BE49-F238E27FC236}">
                    <a16:creationId xmlns:a16="http://schemas.microsoft.com/office/drawing/2014/main" id="{9BBD781A-81EA-4C52-B45D-365CF3F5138F}"/>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sz="1350" noProof="0" dirty="0"/>
              </a:p>
            </p:txBody>
          </p:sp>
          <p:sp>
            <p:nvSpPr>
              <p:cNvPr id="19" name="Freeform: Shape 31">
                <a:extLst>
                  <a:ext uri="{FF2B5EF4-FFF2-40B4-BE49-F238E27FC236}">
                    <a16:creationId xmlns:a16="http://schemas.microsoft.com/office/drawing/2014/main" id="{731704AC-9126-464E-93BF-913A8724D55E}"/>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sz="1350" noProof="0" dirty="0"/>
              </a:p>
            </p:txBody>
          </p:sp>
          <p:sp>
            <p:nvSpPr>
              <p:cNvPr id="20" name="Freeform: Shape 32">
                <a:extLst>
                  <a:ext uri="{FF2B5EF4-FFF2-40B4-BE49-F238E27FC236}">
                    <a16:creationId xmlns:a16="http://schemas.microsoft.com/office/drawing/2014/main" id="{E9C4B9D4-017F-48C9-83EE-067D4C23D562}"/>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sz="1350" noProof="0" dirty="0"/>
              </a:p>
            </p:txBody>
          </p:sp>
          <p:sp>
            <p:nvSpPr>
              <p:cNvPr id="21" name="Freeform: Shape 36">
                <a:extLst>
                  <a:ext uri="{FF2B5EF4-FFF2-40B4-BE49-F238E27FC236}">
                    <a16:creationId xmlns:a16="http://schemas.microsoft.com/office/drawing/2014/main" id="{A2549C88-4C09-431B-A746-6BB8F330F56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sz="1350" noProof="0" dirty="0"/>
              </a:p>
            </p:txBody>
          </p:sp>
        </p:grpSp>
        <p:sp>
          <p:nvSpPr>
            <p:cNvPr id="14" name="Freeform: Shape 23">
              <a:extLst>
                <a:ext uri="{FF2B5EF4-FFF2-40B4-BE49-F238E27FC236}">
                  <a16:creationId xmlns:a16="http://schemas.microsoft.com/office/drawing/2014/main" id="{B09360BE-E702-4312-BDC3-0EE642278E56}"/>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sz="1350" noProof="0" dirty="0"/>
            </a:p>
          </p:txBody>
        </p:sp>
      </p:grpSp>
    </p:spTree>
    <p:extLst>
      <p:ext uri="{BB962C8B-B14F-4D97-AF65-F5344CB8AC3E}">
        <p14:creationId xmlns:p14="http://schemas.microsoft.com/office/powerpoint/2010/main" val="1305194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A65D4B-FD56-43F1-B5F4-24CB12759716}" type="datetimeFigureOut">
              <a:rPr lang="en-US"/>
              <a:pPr>
                <a:defRPr/>
              </a:pPr>
              <a:t>3/14/2024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892280-C91F-4A02-AD42-EC0B5359311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43" indent="0">
              <a:buNone/>
              <a:defRPr sz="1800">
                <a:solidFill>
                  <a:schemeClr val="tx1">
                    <a:tint val="75000"/>
                  </a:schemeClr>
                </a:solidFill>
              </a:defRPr>
            </a:lvl2pPr>
            <a:lvl3pPr marL="914286" indent="0">
              <a:buNone/>
              <a:defRPr sz="1600">
                <a:solidFill>
                  <a:schemeClr val="tx1">
                    <a:tint val="75000"/>
                  </a:schemeClr>
                </a:solidFill>
              </a:defRPr>
            </a:lvl3pPr>
            <a:lvl4pPr marL="1371429" indent="0">
              <a:buNone/>
              <a:defRPr sz="1400">
                <a:solidFill>
                  <a:schemeClr val="tx1">
                    <a:tint val="75000"/>
                  </a:schemeClr>
                </a:solidFill>
              </a:defRPr>
            </a:lvl4pPr>
            <a:lvl5pPr marL="1828572" indent="0">
              <a:buNone/>
              <a:defRPr sz="1400">
                <a:solidFill>
                  <a:schemeClr val="tx1">
                    <a:tint val="75000"/>
                  </a:schemeClr>
                </a:solidFill>
              </a:defRPr>
            </a:lvl5pPr>
            <a:lvl6pPr marL="2285714" indent="0">
              <a:buNone/>
              <a:defRPr sz="1400">
                <a:solidFill>
                  <a:schemeClr val="tx1">
                    <a:tint val="75000"/>
                  </a:schemeClr>
                </a:solidFill>
              </a:defRPr>
            </a:lvl6pPr>
            <a:lvl7pPr marL="2742858" indent="0">
              <a:buNone/>
              <a:defRPr sz="1400">
                <a:solidFill>
                  <a:schemeClr val="tx1">
                    <a:tint val="75000"/>
                  </a:schemeClr>
                </a:solidFill>
              </a:defRPr>
            </a:lvl7pPr>
            <a:lvl8pPr marL="3199999" indent="0">
              <a:buNone/>
              <a:defRPr sz="1400">
                <a:solidFill>
                  <a:schemeClr val="tx1">
                    <a:tint val="75000"/>
                  </a:schemeClr>
                </a:solidFill>
              </a:defRPr>
            </a:lvl8pPr>
            <a:lvl9pPr marL="36571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9B01C35-7E57-4D65-830B-EBDBF0519287}" type="datetimeFigureOut">
              <a:rPr lang="en-US"/>
              <a:pPr>
                <a:defRPr/>
              </a:pPr>
              <a:t>3/14/2024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859489-53C8-4A08-9DEB-BDB57C5860F3}"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08D965-410A-4A67-A86C-AA355F17A39D}" type="datetimeFigureOut">
              <a:rPr lang="en-US"/>
              <a:pPr>
                <a:defRPr/>
              </a:pPr>
              <a:t>3/14/2024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D6DE14-8AF7-42AE-95B8-E05067F1DCA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4" indent="0">
              <a:buNone/>
              <a:defRPr sz="1600" b="1"/>
            </a:lvl6pPr>
            <a:lvl7pPr marL="2742858" indent="0">
              <a:buNone/>
              <a:defRPr sz="1600" b="1"/>
            </a:lvl7pPr>
            <a:lvl8pPr marL="3199999"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4" indent="0">
              <a:buNone/>
              <a:defRPr sz="1600" b="1"/>
            </a:lvl6pPr>
            <a:lvl7pPr marL="2742858" indent="0">
              <a:buNone/>
              <a:defRPr sz="1600" b="1"/>
            </a:lvl7pPr>
            <a:lvl8pPr marL="3199999"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1C7165-CB28-424D-8527-370BBE2F619A}" type="datetimeFigureOut">
              <a:rPr lang="en-US"/>
              <a:pPr>
                <a:defRPr/>
              </a:pPr>
              <a:t>3/14/2024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509EF7-2BDD-4BF1-91C6-E13F5A2E946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104AE9B-F894-4593-88F9-F022358F9343}" type="datetimeFigureOut">
              <a:rPr lang="en-US"/>
              <a:pPr>
                <a:defRPr/>
              </a:pPr>
              <a:t>3/14/2024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6CE78C-6217-4B56-BD00-D52AE98D9EA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3C8B6A-BCD9-4B04-A8CA-884C9A353670}" type="datetimeFigureOut">
              <a:rPr lang="en-US"/>
              <a:pPr>
                <a:defRPr/>
              </a:pPr>
              <a:t>3/14/2024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86008D-F7A7-48DA-8FA1-463178BEE72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143" indent="0">
              <a:buNone/>
              <a:defRPr sz="1200"/>
            </a:lvl2pPr>
            <a:lvl3pPr marL="914286" indent="0">
              <a:buNone/>
              <a:defRPr sz="1000"/>
            </a:lvl3pPr>
            <a:lvl4pPr marL="1371429" indent="0">
              <a:buNone/>
              <a:defRPr sz="900"/>
            </a:lvl4pPr>
            <a:lvl5pPr marL="1828572" indent="0">
              <a:buNone/>
              <a:defRPr sz="900"/>
            </a:lvl5pPr>
            <a:lvl6pPr marL="2285714" indent="0">
              <a:buNone/>
              <a:defRPr sz="900"/>
            </a:lvl6pPr>
            <a:lvl7pPr marL="2742858" indent="0">
              <a:buNone/>
              <a:defRPr sz="900"/>
            </a:lvl7pPr>
            <a:lvl8pPr marL="3199999" indent="0">
              <a:buNone/>
              <a:defRPr sz="900"/>
            </a:lvl8pPr>
            <a:lvl9pPr marL="36571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8C5C4C-EFE1-412D-86CC-A7ABF03757F2}" type="datetimeFigureOut">
              <a:rPr lang="en-US"/>
              <a:pPr>
                <a:defRPr/>
              </a:pPr>
              <a:t>3/14/2024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4BCAA-1895-44EA-BC26-23320D5D9B5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43" indent="0">
              <a:buNone/>
              <a:defRPr sz="2800"/>
            </a:lvl2pPr>
            <a:lvl3pPr marL="914286" indent="0">
              <a:buNone/>
              <a:defRPr sz="2400"/>
            </a:lvl3pPr>
            <a:lvl4pPr marL="1371429" indent="0">
              <a:buNone/>
              <a:defRPr sz="2000"/>
            </a:lvl4pPr>
            <a:lvl5pPr marL="1828572" indent="0">
              <a:buNone/>
              <a:defRPr sz="2000"/>
            </a:lvl5pPr>
            <a:lvl6pPr marL="2285714" indent="0">
              <a:buNone/>
              <a:defRPr sz="2000"/>
            </a:lvl6pPr>
            <a:lvl7pPr marL="2742858" indent="0">
              <a:buNone/>
              <a:defRPr sz="2000"/>
            </a:lvl7pPr>
            <a:lvl8pPr marL="3199999" indent="0">
              <a:buNone/>
              <a:defRPr sz="2000"/>
            </a:lvl8pPr>
            <a:lvl9pPr marL="3657143"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143" indent="0">
              <a:buNone/>
              <a:defRPr sz="1200"/>
            </a:lvl2pPr>
            <a:lvl3pPr marL="914286" indent="0">
              <a:buNone/>
              <a:defRPr sz="1000"/>
            </a:lvl3pPr>
            <a:lvl4pPr marL="1371429" indent="0">
              <a:buNone/>
              <a:defRPr sz="900"/>
            </a:lvl4pPr>
            <a:lvl5pPr marL="1828572" indent="0">
              <a:buNone/>
              <a:defRPr sz="900"/>
            </a:lvl5pPr>
            <a:lvl6pPr marL="2285714" indent="0">
              <a:buNone/>
              <a:defRPr sz="900"/>
            </a:lvl6pPr>
            <a:lvl7pPr marL="2742858" indent="0">
              <a:buNone/>
              <a:defRPr sz="900"/>
            </a:lvl7pPr>
            <a:lvl8pPr marL="3199999" indent="0">
              <a:buNone/>
              <a:defRPr sz="900"/>
            </a:lvl8pPr>
            <a:lvl9pPr marL="365714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6D540A-7BA6-4046-B6F2-515C1FEBA6B6}" type="datetimeFigureOut">
              <a:rPr lang="en-US"/>
              <a:pPr>
                <a:defRPr/>
              </a:pPr>
              <a:t>3/14/2024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F2F0A5-BA7F-4BF1-8B4F-AD79C2A3D887}"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3"/>
            <a:ext cx="8229600" cy="3394075"/>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6"/>
            <a:ext cx="2133600" cy="274637"/>
          </a:xfrm>
          <a:prstGeom prst="rect">
            <a:avLst/>
          </a:prstGeom>
        </p:spPr>
        <p:txBody>
          <a:bodyPr vert="horz" lIns="91428" tIns="45714" rIns="91428" bIns="45714"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4164D25-7800-4BDD-99FE-6E69B7796536}" type="datetimeFigureOut">
              <a:rPr lang="en-US"/>
              <a:pPr>
                <a:defRPr/>
              </a:pPr>
              <a:t>3/14/2024</a:t>
            </a:fld>
            <a:endParaRPr lang="en-US"/>
          </a:p>
        </p:txBody>
      </p:sp>
      <p:sp>
        <p:nvSpPr>
          <p:cNvPr id="5" name="Footer Placeholder 4"/>
          <p:cNvSpPr>
            <a:spLocks noGrp="1"/>
          </p:cNvSpPr>
          <p:nvPr>
            <p:ph type="ftr" sz="quarter" idx="3"/>
          </p:nvPr>
        </p:nvSpPr>
        <p:spPr>
          <a:xfrm>
            <a:off x="3124200" y="4767266"/>
            <a:ext cx="2895600" cy="274637"/>
          </a:xfrm>
          <a:prstGeom prst="rect">
            <a:avLst/>
          </a:prstGeom>
        </p:spPr>
        <p:txBody>
          <a:bodyPr vert="horz" lIns="91428" tIns="45714" rIns="91428" bIns="45714"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1" y="4767266"/>
            <a:ext cx="2133600" cy="274637"/>
          </a:xfrm>
          <a:prstGeom prst="rect">
            <a:avLst/>
          </a:prstGeom>
        </p:spPr>
        <p:txBody>
          <a:bodyPr vert="horz" wrap="square" lIns="91428" tIns="45714" rIns="91428" bIns="45714"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3C8CD83-8B20-405A-AC51-90544598AB41}" type="slidenum">
              <a:rPr lang="en-US" altLang="en-US"/>
              <a:pPr>
                <a:defRPr/>
              </a:pPr>
              <a:t>‹#›</a:t>
            </a:fld>
            <a:endParaRPr lang="en-US" altLang="en-US"/>
          </a:p>
        </p:txBody>
      </p:sp>
      <p:sp>
        <p:nvSpPr>
          <p:cNvPr id="1031" name="TextBox 6"/>
          <p:cNvSpPr txBox="1">
            <a:spLocks noChangeArrowheads="1"/>
          </p:cNvSpPr>
          <p:nvPr/>
        </p:nvSpPr>
        <p:spPr bwMode="auto">
          <a:xfrm>
            <a:off x="-9525" y="5213351"/>
            <a:ext cx="8389938" cy="523208"/>
          </a:xfrm>
          <a:prstGeom prst="rect">
            <a:avLst/>
          </a:prstGeom>
          <a:noFill/>
          <a:ln>
            <a:noFill/>
          </a:ln>
        </p:spPr>
        <p:txBody>
          <a:bodyPr lIns="91428" tIns="45714" rIns="91428" bIns="4571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400">
                <a:solidFill>
                  <a:srgbClr val="A6A6A6"/>
                </a:solidFill>
                <a:latin typeface="Calibri" panose="020F0502020204030204" pitchFamily="34" charset="0"/>
              </a:rPr>
              <a:t>This presentation uses a free template provided by FPPT</a:t>
            </a:r>
            <a:r>
              <a:rPr lang="en-US" altLang="en-US" sz="1400" dirty="0">
                <a:solidFill>
                  <a:srgbClr val="A6A6A6"/>
                </a:solidFill>
                <a:latin typeface="Calibri" panose="020F0502020204030204" pitchFamily="34" charset="0"/>
              </a:rPr>
              <a:t>.com</a:t>
            </a:r>
          </a:p>
          <a:p>
            <a:pPr>
              <a:defRPr/>
            </a:pPr>
            <a:r>
              <a:rPr lang="en-US" altLang="en-US" sz="1400" dirty="0">
                <a:solidFill>
                  <a:srgbClr val="A6A6A6"/>
                </a:solidFill>
                <a:latin typeface="Calibri" panose="020F0502020204030204" pitchFamily="34" charset="0"/>
              </a:rPr>
              <a:t>www.free-power-point-templates.com</a:t>
            </a:r>
          </a:p>
        </p:txBody>
      </p:sp>
    </p:spTree>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 id="2147484796" r:id="rId12"/>
    <p:sldLayoutId id="2147484797" r:id="rId13"/>
    <p:sldLayoutId id="2147484800" r:id="rId14"/>
    <p:sldLayoutId id="2147484806"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3" algn="ctr" rtl="0" fontAlgn="base">
        <a:spcBef>
          <a:spcPct val="0"/>
        </a:spcBef>
        <a:spcAft>
          <a:spcPct val="0"/>
        </a:spcAft>
        <a:defRPr sz="4400">
          <a:solidFill>
            <a:schemeClr val="tx1"/>
          </a:solidFill>
          <a:latin typeface="Calibri" pitchFamily="34" charset="0"/>
        </a:defRPr>
      </a:lvl6pPr>
      <a:lvl7pPr marL="914286" algn="ctr" rtl="0" fontAlgn="base">
        <a:spcBef>
          <a:spcPct val="0"/>
        </a:spcBef>
        <a:spcAft>
          <a:spcPct val="0"/>
        </a:spcAft>
        <a:defRPr sz="4400">
          <a:solidFill>
            <a:schemeClr val="tx1"/>
          </a:solidFill>
          <a:latin typeface="Calibri" pitchFamily="34" charset="0"/>
        </a:defRPr>
      </a:lvl7pPr>
      <a:lvl8pPr marL="1371429" algn="ctr" rtl="0" fontAlgn="base">
        <a:spcBef>
          <a:spcPct val="0"/>
        </a:spcBef>
        <a:spcAft>
          <a:spcPct val="0"/>
        </a:spcAft>
        <a:defRPr sz="4400">
          <a:solidFill>
            <a:schemeClr val="tx1"/>
          </a:solidFill>
          <a:latin typeface="Calibri" pitchFamily="34" charset="0"/>
        </a:defRPr>
      </a:lvl8pPr>
      <a:lvl9pPr marL="1828572" algn="ctr" rtl="0" fontAlgn="base">
        <a:spcBef>
          <a:spcPct val="0"/>
        </a:spcBef>
        <a:spcAft>
          <a:spcPct val="0"/>
        </a:spcAft>
        <a:defRPr sz="4400">
          <a:solidFill>
            <a:schemeClr val="tx1"/>
          </a:solidFill>
          <a:latin typeface="Calibri" pitchFamily="34" charset="0"/>
        </a:defRPr>
      </a:lvl9pPr>
    </p:titleStyle>
    <p:bodyStyle>
      <a:lvl1pPr marL="342856" indent="-34285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857" indent="-28571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856" indent="-22857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02" indent="-22857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142" indent="-22857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285"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1"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199999"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FAAA595A-CF94-4015-ABF2-E58741392A01}"/>
              </a:ext>
            </a:extLst>
          </p:cNvPr>
          <p:cNvGrpSpPr/>
          <p:nvPr/>
        </p:nvGrpSpPr>
        <p:grpSpPr>
          <a:xfrm>
            <a:off x="1191" y="56187"/>
            <a:ext cx="9141618" cy="1159328"/>
            <a:chOff x="-1" y="3417122"/>
            <a:chExt cx="12192001" cy="2080511"/>
          </a:xfrm>
          <a:solidFill>
            <a:schemeClr val="accent5"/>
          </a:solidFill>
        </p:grpSpPr>
        <p:sp>
          <p:nvSpPr>
            <p:cNvPr id="99" name="Rectangle 98">
              <a:extLst>
                <a:ext uri="{FF2B5EF4-FFF2-40B4-BE49-F238E27FC236}">
                  <a16:creationId xmlns:a16="http://schemas.microsoft.com/office/drawing/2014/main" id="{6D15819B-9A62-4184-8313-FA9D77D8173D}"/>
                </a:ext>
              </a:extLst>
            </p:cNvPr>
            <p:cNvSpPr/>
            <p:nvPr/>
          </p:nvSpPr>
          <p:spPr>
            <a:xfrm>
              <a:off x="0" y="3550807"/>
              <a:ext cx="12192000" cy="1818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 name="Rectangle 102">
              <a:extLst>
                <a:ext uri="{FF2B5EF4-FFF2-40B4-BE49-F238E27FC236}">
                  <a16:creationId xmlns:a16="http://schemas.microsoft.com/office/drawing/2014/main" id="{4525AFB5-92FE-4BD6-89C1-9D2BD679F291}"/>
                </a:ext>
              </a:extLst>
            </p:cNvPr>
            <p:cNvSpPr/>
            <p:nvPr/>
          </p:nvSpPr>
          <p:spPr>
            <a:xfrm>
              <a:off x="-1" y="3417122"/>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 name="Rectangle 103">
              <a:extLst>
                <a:ext uri="{FF2B5EF4-FFF2-40B4-BE49-F238E27FC236}">
                  <a16:creationId xmlns:a16="http://schemas.microsoft.com/office/drawing/2014/main" id="{FABE0DE9-778B-4A1E-9762-A3DA06E4ED84}"/>
                </a:ext>
              </a:extLst>
            </p:cNvPr>
            <p:cNvSpPr/>
            <p:nvPr/>
          </p:nvSpPr>
          <p:spPr>
            <a:xfrm>
              <a:off x="147" y="5426893"/>
              <a:ext cx="12191853" cy="70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232" name="Picture 2" descr="Image result for mpeda logo">
            <a:extLst>
              <a:ext uri="{FF2B5EF4-FFF2-40B4-BE49-F238E27FC236}">
                <a16:creationId xmlns:a16="http://schemas.microsoft.com/office/drawing/2014/main" id="{2D558959-5B61-404A-B2CD-7415B97F500A}"/>
              </a:ext>
            </a:extLst>
          </p:cNvPr>
          <p:cNvPicPr>
            <a:picLocks noChangeAspect="1" noChangeArrowheads="1"/>
          </p:cNvPicPr>
          <p:nvPr/>
        </p:nvPicPr>
        <p:blipFill>
          <a:blip r:embed="rId3" cstate="print"/>
          <a:srcRect/>
          <a:stretch>
            <a:fillRect/>
          </a:stretch>
        </p:blipFill>
        <p:spPr bwMode="auto">
          <a:xfrm>
            <a:off x="7372880" y="109603"/>
            <a:ext cx="1016717" cy="1028700"/>
          </a:xfrm>
          <a:prstGeom prst="ellipse">
            <a:avLst/>
          </a:prstGeom>
          <a:noFill/>
        </p:spPr>
      </p:pic>
      <p:pic>
        <p:nvPicPr>
          <p:cNvPr id="2055" name="Picture 4">
            <a:extLst>
              <a:ext uri="{FF2B5EF4-FFF2-40B4-BE49-F238E27FC236}">
                <a16:creationId xmlns:a16="http://schemas.microsoft.com/office/drawing/2014/main" id="{0EA8709C-0F6B-45DE-B44D-F40F8BA1FD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388" y="117092"/>
            <a:ext cx="606029" cy="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17">
            <a:extLst>
              <a:ext uri="{FF2B5EF4-FFF2-40B4-BE49-F238E27FC236}">
                <a16:creationId xmlns:a16="http://schemas.microsoft.com/office/drawing/2014/main" id="{8FBB81BC-0E7E-4D53-B8A5-C9FE0BE0B5D4}"/>
              </a:ext>
            </a:extLst>
          </p:cNvPr>
          <p:cNvSpPr>
            <a:spLocks noChangeArrowheads="1"/>
          </p:cNvSpPr>
          <p:nvPr/>
        </p:nvSpPr>
        <p:spPr bwMode="auto">
          <a:xfrm>
            <a:off x="422137" y="1150993"/>
            <a:ext cx="8784976" cy="416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ko-KR" sz="2400" b="1" dirty="0">
                <a:latin typeface="+mn-lt"/>
              </a:rPr>
              <a:t>EU GSP REX CONTROL MECHANISM</a:t>
            </a:r>
          </a:p>
          <a:p>
            <a:pPr algn="ctr" eaLnBrk="1" hangingPunct="1"/>
            <a:endParaRPr lang="en-US" altLang="en-US" sz="2100" b="1" dirty="0">
              <a:latin typeface="+mn-lt"/>
            </a:endParaRPr>
          </a:p>
          <a:p>
            <a:pPr algn="ctr" eaLnBrk="1" hangingPunct="1"/>
            <a:r>
              <a:rPr lang="en-US" altLang="en-US" sz="1600" b="1" dirty="0">
                <a:latin typeface="+mn-lt"/>
              </a:rPr>
              <a:t>TRAINING MATERIAL OF PROCEDURE FOR VERIFICATION OF THE </a:t>
            </a:r>
          </a:p>
          <a:p>
            <a:pPr algn="ctr" eaLnBrk="1" hangingPunct="1"/>
            <a:r>
              <a:rPr lang="en-US" altLang="en-US" sz="1600" b="1" dirty="0">
                <a:latin typeface="+mn-lt"/>
              </a:rPr>
              <a:t>EXPORTERS DECLARATION  (SELF CERTIFICATION BASIS) ON THE RULES OF ORIGIN</a:t>
            </a:r>
          </a:p>
          <a:p>
            <a:pPr algn="ctr" eaLnBrk="1" hangingPunct="1"/>
            <a:endParaRPr lang="en-US" altLang="en-US" sz="2100" b="1" dirty="0">
              <a:latin typeface="+mn-lt"/>
            </a:endParaRPr>
          </a:p>
          <a:p>
            <a:pPr algn="ctr" eaLnBrk="1" hangingPunct="1"/>
            <a:endParaRPr lang="en-US" altLang="en-US" sz="2100" b="1" dirty="0">
              <a:latin typeface="+mn-lt"/>
            </a:endParaRPr>
          </a:p>
          <a:p>
            <a:pPr algn="ctr" eaLnBrk="1" hangingPunct="1"/>
            <a:endParaRPr lang="en-US" altLang="en-US" sz="2100" b="1" dirty="0">
              <a:latin typeface="+mn-lt"/>
            </a:endParaRPr>
          </a:p>
          <a:p>
            <a:pPr algn="ctr" eaLnBrk="1" hangingPunct="1"/>
            <a:endParaRPr lang="en-US" altLang="en-US" sz="2100" b="1" dirty="0">
              <a:latin typeface="+mn-lt"/>
            </a:endParaRPr>
          </a:p>
          <a:p>
            <a:pPr algn="ctr" eaLnBrk="1" hangingPunct="1"/>
            <a:endParaRPr lang="en-US" altLang="en-US" sz="2100" b="1" dirty="0">
              <a:latin typeface="+mn-lt"/>
            </a:endParaRPr>
          </a:p>
          <a:p>
            <a:pPr algn="ctr" eaLnBrk="1" hangingPunct="1"/>
            <a:r>
              <a:rPr lang="en-GB" altLang="en-US" b="1" dirty="0">
                <a:solidFill>
                  <a:schemeClr val="accent5">
                    <a:lumMod val="50000"/>
                  </a:schemeClr>
                </a:solidFill>
                <a:latin typeface="+mn-lt"/>
              </a:rPr>
              <a:t>The Marine Products Export Development Authority, </a:t>
            </a:r>
          </a:p>
          <a:p>
            <a:pPr algn="ctr" eaLnBrk="1" hangingPunct="1"/>
            <a:r>
              <a:rPr lang="en-GB" altLang="en-US" sz="1600" b="1" dirty="0">
                <a:solidFill>
                  <a:schemeClr val="accent5">
                    <a:lumMod val="50000"/>
                  </a:schemeClr>
                </a:solidFill>
                <a:latin typeface="+mn-lt"/>
              </a:rPr>
              <a:t>Department of Commerce</a:t>
            </a:r>
            <a:r>
              <a:rPr lang="en-US" altLang="ko-KR" sz="1600" b="1" dirty="0">
                <a:solidFill>
                  <a:schemeClr val="accent5">
                    <a:lumMod val="50000"/>
                  </a:schemeClr>
                </a:solidFill>
                <a:latin typeface="+mn-lt"/>
              </a:rPr>
              <a:t>, </a:t>
            </a:r>
          </a:p>
          <a:p>
            <a:pPr algn="ctr" eaLnBrk="1" hangingPunct="1"/>
            <a:r>
              <a:rPr lang="en-US" altLang="ko-KR" sz="1600" b="1" dirty="0">
                <a:solidFill>
                  <a:schemeClr val="accent5">
                    <a:lumMod val="50000"/>
                  </a:schemeClr>
                </a:solidFill>
                <a:latin typeface="+mn-lt"/>
              </a:rPr>
              <a:t>Ministry of Commerce &amp; Industry</a:t>
            </a:r>
          </a:p>
          <a:p>
            <a:pPr algn="ctr" eaLnBrk="1" hangingPunct="1"/>
            <a:r>
              <a:rPr lang="en-US" altLang="ko-KR" sz="1600" b="1" dirty="0">
                <a:solidFill>
                  <a:schemeClr val="accent5">
                    <a:lumMod val="50000"/>
                  </a:schemeClr>
                </a:solidFill>
                <a:latin typeface="+mn-lt"/>
              </a:rPr>
              <a:t>Government of India</a:t>
            </a:r>
          </a:p>
          <a:p>
            <a:pPr algn="ctr" eaLnBrk="1" hangingPunct="1"/>
            <a:endParaRPr lang="en-US" altLang="ko-KR" b="1" dirty="0">
              <a:latin typeface="+mn-lt"/>
            </a:endParaRPr>
          </a:p>
        </p:txBody>
      </p:sp>
      <p:pic>
        <p:nvPicPr>
          <p:cNvPr id="8" name="Picture 7" descr="A crab with claws on a black background&#10;&#10;Description automatically generated">
            <a:extLst>
              <a:ext uri="{FF2B5EF4-FFF2-40B4-BE49-F238E27FC236}">
                <a16:creationId xmlns:a16="http://schemas.microsoft.com/office/drawing/2014/main" id="{D9131306-EDD5-0029-5EA6-5E1FFC96AC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245883">
            <a:off x="7437123" y="3123837"/>
            <a:ext cx="2392442" cy="2392442"/>
          </a:xfrm>
          <a:prstGeom prst="rect">
            <a:avLst/>
          </a:prstGeom>
        </p:spPr>
      </p:pic>
      <p:pic>
        <p:nvPicPr>
          <p:cNvPr id="12" name="Picture 11" descr="A shrimp with long legs&#10;&#10;Description automatically generated">
            <a:extLst>
              <a:ext uri="{FF2B5EF4-FFF2-40B4-BE49-F238E27FC236}">
                <a16:creationId xmlns:a16="http://schemas.microsoft.com/office/drawing/2014/main" id="{4952E904-006E-EC45-730A-CF9BBF2674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880808">
            <a:off x="7910783" y="925282"/>
            <a:ext cx="1045305" cy="1045305"/>
          </a:xfrm>
          <a:prstGeom prst="rect">
            <a:avLst/>
          </a:prstGeom>
        </p:spPr>
      </p:pic>
      <p:pic>
        <p:nvPicPr>
          <p:cNvPr id="16" name="Picture 15" descr="A shrimp with a tail&#10;&#10;Description automatically generated">
            <a:extLst>
              <a:ext uri="{FF2B5EF4-FFF2-40B4-BE49-F238E27FC236}">
                <a16:creationId xmlns:a16="http://schemas.microsoft.com/office/drawing/2014/main" id="{6187C668-5D3B-A9BE-BFDF-93A40D635E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2251" y="1277261"/>
            <a:ext cx="2555185" cy="2555185"/>
          </a:xfrm>
          <a:prstGeom prst="rect">
            <a:avLst/>
          </a:prstGeom>
        </p:spPr>
      </p:pic>
      <p:pic>
        <p:nvPicPr>
          <p:cNvPr id="18" name="Picture 17" descr="Lobster lobsters on a plate&#10;&#10;Description automatically generated">
            <a:extLst>
              <a:ext uri="{FF2B5EF4-FFF2-40B4-BE49-F238E27FC236}">
                <a16:creationId xmlns:a16="http://schemas.microsoft.com/office/drawing/2014/main" id="{314417D4-504D-6210-1599-7C0311EA03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0692" y="1447935"/>
            <a:ext cx="3491344" cy="3491344"/>
          </a:xfrm>
          <a:prstGeom prst="rect">
            <a:avLst/>
          </a:prstGeom>
        </p:spPr>
      </p:pic>
      <p:pic>
        <p:nvPicPr>
          <p:cNvPr id="20" name="Picture 19" descr="A shrimp on a black background&#10;&#10;Description automatically generated">
            <a:extLst>
              <a:ext uri="{FF2B5EF4-FFF2-40B4-BE49-F238E27FC236}">
                <a16:creationId xmlns:a16="http://schemas.microsoft.com/office/drawing/2014/main" id="{03730F48-1D39-3B85-FF55-36F1BF0468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208963">
            <a:off x="4977592" y="1517004"/>
            <a:ext cx="3153763" cy="3153763"/>
          </a:xfrm>
          <a:prstGeom prst="rect">
            <a:avLst/>
          </a:prstGeom>
        </p:spPr>
      </p:pic>
      <p:pic>
        <p:nvPicPr>
          <p:cNvPr id="22" name="Picture 21" descr="A fish on a black background&#10;&#10;Description automatically generated">
            <a:extLst>
              <a:ext uri="{FF2B5EF4-FFF2-40B4-BE49-F238E27FC236}">
                <a16:creationId xmlns:a16="http://schemas.microsoft.com/office/drawing/2014/main" id="{89D6C718-A984-C8E3-9242-D5EC497C8D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62063">
            <a:off x="625740" y="3705756"/>
            <a:ext cx="1725363" cy="1725363"/>
          </a:xfrm>
          <a:prstGeom prst="rect">
            <a:avLst/>
          </a:prstGeom>
        </p:spPr>
      </p:pic>
      <p:pic>
        <p:nvPicPr>
          <p:cNvPr id="24" name="Picture 23" descr="A silver fish with a black background&#10;&#10;Description automatically generated">
            <a:extLst>
              <a:ext uri="{FF2B5EF4-FFF2-40B4-BE49-F238E27FC236}">
                <a16:creationId xmlns:a16="http://schemas.microsoft.com/office/drawing/2014/main" id="{94ED49CA-20CE-51F5-A0CF-5EAED60A2D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765173">
            <a:off x="1110977" y="1710778"/>
            <a:ext cx="2766216" cy="2766216"/>
          </a:xfrm>
          <a:prstGeom prst="rect">
            <a:avLst/>
          </a:prstGeom>
        </p:spPr>
      </p:pic>
      <p:pic>
        <p:nvPicPr>
          <p:cNvPr id="26" name="Picture 25" descr="A close up&#10;&#10;Description automatically generated">
            <a:extLst>
              <a:ext uri="{FF2B5EF4-FFF2-40B4-BE49-F238E27FC236}">
                <a16:creationId xmlns:a16="http://schemas.microsoft.com/office/drawing/2014/main" id="{AC3A6FA7-A385-E243-5AC9-BED78E6624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4242" y="710373"/>
            <a:ext cx="2283718" cy="2283718"/>
          </a:xfrm>
          <a:prstGeom prst="rect">
            <a:avLst/>
          </a:prstGeom>
        </p:spPr>
      </p:pic>
      <p:pic>
        <p:nvPicPr>
          <p:cNvPr id="30" name="Picture 29" descr="A squid with long tentacles&#10;&#10;Description automatically generated">
            <a:extLst>
              <a:ext uri="{FF2B5EF4-FFF2-40B4-BE49-F238E27FC236}">
                <a16:creationId xmlns:a16="http://schemas.microsoft.com/office/drawing/2014/main" id="{10A69787-4601-A475-F4C3-308F843783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7134126">
            <a:off x="-787678" y="2241498"/>
            <a:ext cx="2664568" cy="2664568"/>
          </a:xfrm>
          <a:prstGeom prst="rect">
            <a:avLst/>
          </a:prstGeom>
        </p:spPr>
      </p:pic>
      <p:pic>
        <p:nvPicPr>
          <p:cNvPr id="31" name="Content Placeholder 5" descr="Fried Gyoza 00.jpg">
            <a:extLst>
              <a:ext uri="{FF2B5EF4-FFF2-40B4-BE49-F238E27FC236}">
                <a16:creationId xmlns:a16="http://schemas.microsoft.com/office/drawing/2014/main" id="{23743151-8791-0A8D-F0FB-49066D8E4752}"/>
              </a:ext>
            </a:extLst>
          </p:cNvPr>
          <p:cNvPicPr>
            <a:picLocks noChangeAspect="1"/>
          </p:cNvPicPr>
          <p:nvPr/>
        </p:nvPicPr>
        <p:blipFill>
          <a:blip r:embed="rId14" cstate="print"/>
          <a:srcRect/>
          <a:stretch>
            <a:fillRect/>
          </a:stretch>
        </p:blipFill>
        <p:spPr bwMode="auto">
          <a:xfrm>
            <a:off x="2053809" y="4299942"/>
            <a:ext cx="1119235" cy="875532"/>
          </a:xfrm>
          <a:prstGeom prst="rect">
            <a:avLst/>
          </a:prstGeom>
          <a:ln>
            <a:noFill/>
          </a:ln>
          <a:effectLst>
            <a:softEdge rad="112500"/>
          </a:effectLst>
        </p:spPr>
      </p:pic>
      <p:pic>
        <p:nvPicPr>
          <p:cNvPr id="32" name="Picture 12" descr="Fried Gyoza.jpg">
            <a:extLst>
              <a:ext uri="{FF2B5EF4-FFF2-40B4-BE49-F238E27FC236}">
                <a16:creationId xmlns:a16="http://schemas.microsoft.com/office/drawing/2014/main" id="{B5516156-6727-AA23-6415-16A1F0E1E322}"/>
              </a:ext>
            </a:extLst>
          </p:cNvPr>
          <p:cNvPicPr>
            <a:picLocks noChangeAspect="1"/>
          </p:cNvPicPr>
          <p:nvPr/>
        </p:nvPicPr>
        <p:blipFill>
          <a:blip r:embed="rId15" cstate="print"/>
          <a:srcRect/>
          <a:stretch>
            <a:fillRect/>
          </a:stretch>
        </p:blipFill>
        <p:spPr bwMode="auto">
          <a:xfrm>
            <a:off x="6491242" y="4236978"/>
            <a:ext cx="1284942" cy="1016243"/>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53118" y="111772"/>
            <a:ext cx="8604958" cy="377006"/>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spcBef>
                <a:spcPts val="1025"/>
              </a:spcBef>
              <a:spcAft>
                <a:spcPts val="0"/>
              </a:spcAft>
              <a:tabLst>
                <a:tab pos="470535" algn="l"/>
              </a:tabLst>
            </a:pPr>
            <a:r>
              <a:rPr lang="en-US" sz="2000" b="1" dirty="0">
                <a:solidFill>
                  <a:srgbClr val="000000"/>
                </a:solidFill>
                <a:effectLst/>
                <a:latin typeface="+mn-lt"/>
                <a:ea typeface="Arial" panose="020B0604020202020204" pitchFamily="34" charset="0"/>
              </a:rPr>
              <a:t>EU REX: REVOCATION</a:t>
            </a:r>
            <a:r>
              <a:rPr lang="en-US" sz="2000" b="1" spc="400" dirty="0">
                <a:solidFill>
                  <a:srgbClr val="000000"/>
                </a:solidFill>
                <a:effectLst/>
                <a:latin typeface="+mn-lt"/>
                <a:ea typeface="Arial" panose="020B0604020202020204" pitchFamily="34" charset="0"/>
              </a:rPr>
              <a:t> </a:t>
            </a:r>
            <a:r>
              <a:rPr lang="en-US" sz="2000" b="1" dirty="0">
                <a:solidFill>
                  <a:srgbClr val="000000"/>
                </a:solidFill>
                <a:effectLst/>
                <a:latin typeface="+mn-lt"/>
                <a:ea typeface="Arial" panose="020B0604020202020204" pitchFamily="34" charset="0"/>
              </a:rPr>
              <a:t>OF</a:t>
            </a:r>
            <a:r>
              <a:rPr lang="en-US" sz="2000" b="1" spc="400" dirty="0">
                <a:solidFill>
                  <a:srgbClr val="000000"/>
                </a:solidFill>
                <a:effectLst/>
                <a:latin typeface="+mn-lt"/>
                <a:ea typeface="Arial" panose="020B0604020202020204" pitchFamily="34" charset="0"/>
              </a:rPr>
              <a:t> </a:t>
            </a:r>
            <a:r>
              <a:rPr lang="en-US" sz="2000" b="1" dirty="0">
                <a:solidFill>
                  <a:srgbClr val="000000"/>
                </a:solidFill>
                <a:effectLst/>
                <a:latin typeface="+mn-lt"/>
                <a:ea typeface="Arial" panose="020B0604020202020204" pitchFamily="34" charset="0"/>
              </a:rPr>
              <a:t>REGISTRATION OR OTHER ACTION, AS DEEMED FIT</a:t>
            </a:r>
            <a:endParaRPr lang="en-IN" sz="2000" b="1" kern="0" spc="-5" dirty="0">
              <a:effectLst/>
              <a:latin typeface="+mn-lt"/>
              <a:ea typeface="Arial" panose="020B0604020202020204" pitchFamily="34" charset="0"/>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53118" y="543596"/>
            <a:ext cx="8604958" cy="4488132"/>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287655" lvl="0" indent="-342900" algn="just">
              <a:lnSpc>
                <a:spcPct val="120000"/>
              </a:lnSpc>
              <a:spcBef>
                <a:spcPts val="1120"/>
              </a:spcBef>
              <a:spcAft>
                <a:spcPts val="0"/>
              </a:spcAft>
              <a:buClr>
                <a:schemeClr val="tx1"/>
              </a:buClr>
              <a:buSzPct val="90000"/>
              <a:buFont typeface="+mj-lt"/>
              <a:buAutoNum type="arabicPeriod"/>
              <a:tabLst>
                <a:tab pos="1145540" algn="l"/>
                <a:tab pos="1148715" algn="l"/>
              </a:tabLst>
            </a:pPr>
            <a:r>
              <a:rPr lang="en-US" spc="-5" dirty="0">
                <a:solidFill>
                  <a:srgbClr val="000000"/>
                </a:solidFill>
                <a:effectLst/>
                <a:latin typeface="Arial" panose="020B0604020202020204" pitchFamily="34" charset="0"/>
                <a:ea typeface="Arial" panose="020B0604020202020204" pitchFamily="34" charset="0"/>
              </a:rPr>
              <a:t>If the exporter does not</a:t>
            </a:r>
            <a:r>
              <a:rPr lang="en-US" spc="-8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take</a:t>
            </a:r>
            <a:r>
              <a:rPr lang="en-US" spc="-3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any</a:t>
            </a:r>
            <a:r>
              <a:rPr lang="en-US" spc="-5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action</a:t>
            </a:r>
            <a:r>
              <a:rPr lang="en-US" spc="-6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on</a:t>
            </a:r>
            <a:r>
              <a:rPr lang="en-US" spc="-7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a:t>
            </a:r>
            <a:r>
              <a:rPr lang="en-US" spc="-6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Cautionary Notice/Show cause Notice or the observed deficiency(</a:t>
            </a:r>
            <a:r>
              <a:rPr lang="en-US" spc="-5" dirty="0" err="1">
                <a:solidFill>
                  <a:srgbClr val="000000"/>
                </a:solidFill>
                <a:effectLst/>
                <a:latin typeface="Arial" panose="020B0604020202020204" pitchFamily="34" charset="0"/>
                <a:ea typeface="Arial" panose="020B0604020202020204" pitchFamily="34" charset="0"/>
              </a:rPr>
              <a:t>ies</a:t>
            </a:r>
            <a:r>
              <a:rPr lang="en-US" spc="-5" dirty="0">
                <a:solidFill>
                  <a:srgbClr val="000000"/>
                </a:solidFill>
                <a:effectLst/>
                <a:latin typeface="Arial" panose="020B0604020202020204" pitchFamily="34" charset="0"/>
                <a:ea typeface="Arial" panose="020B0604020202020204" pitchFamily="34" charset="0"/>
              </a:rPr>
              <a:t>) still persists, the registration of the exporter can be revoked after allowing reasonable opportunity to the exporter concerned. In case the exporter is not a registered exporter under any specific GSP scheme, then the matter may be referred to </a:t>
            </a:r>
            <a:r>
              <a:rPr lang="en-US" spc="-5" dirty="0" err="1">
                <a:solidFill>
                  <a:srgbClr val="000000"/>
                </a:solidFill>
                <a:effectLst/>
                <a:latin typeface="Arial" panose="020B0604020202020204" pitchFamily="34" charset="0"/>
                <a:ea typeface="Arial" panose="020B0604020202020204" pitchFamily="34" charset="0"/>
              </a:rPr>
              <a:t>DoC</a:t>
            </a:r>
            <a:r>
              <a:rPr lang="en-US" spc="-5" dirty="0">
                <a:solidFill>
                  <a:srgbClr val="000000"/>
                </a:solidFill>
                <a:effectLst/>
                <a:latin typeface="Arial" panose="020B0604020202020204" pitchFamily="34" charset="0"/>
                <a:ea typeface="Arial" panose="020B0604020202020204" pitchFamily="34" charset="0"/>
              </a:rPr>
              <a:t> for taking necessary action, as deemed fit, including suspension of</a:t>
            </a:r>
            <a:r>
              <a:rPr lang="en-US" spc="-7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IEC</a:t>
            </a:r>
            <a:r>
              <a:rPr lang="en-US" spc="-2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number allocated to the</a:t>
            </a:r>
            <a:r>
              <a:rPr lang="en-US" spc="-5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exporter.</a:t>
            </a:r>
          </a:p>
          <a:p>
            <a:pPr marL="342900" marR="288290" lvl="0" indent="-342900" algn="just">
              <a:lnSpc>
                <a:spcPct val="120000"/>
              </a:lnSpc>
              <a:spcBef>
                <a:spcPts val="975"/>
              </a:spcBef>
              <a:spcAft>
                <a:spcPts val="0"/>
              </a:spcAft>
              <a:buClr>
                <a:schemeClr val="tx1"/>
              </a:buClr>
              <a:buSzPct val="80000"/>
              <a:buFont typeface="+mj-lt"/>
              <a:buAutoNum type="arabicPeriod"/>
              <a:tabLst>
                <a:tab pos="1139825" algn="l"/>
                <a:tab pos="1183005" algn="l"/>
              </a:tabLst>
            </a:pPr>
            <a:r>
              <a:rPr lang="en-US" spc="-5" dirty="0">
                <a:solidFill>
                  <a:srgbClr val="000000"/>
                </a:solidFill>
                <a:effectLst/>
                <a:latin typeface="Arial" panose="020B0604020202020204" pitchFamily="34" charset="0"/>
                <a:ea typeface="Arial" panose="020B0604020202020204" pitchFamily="34" charset="0"/>
              </a:rPr>
              <a:t>The Local users shall send the recommendation for revocation of registration with reasons to the Local Administrator for Registration along with necessary details such as the reports of verification audit, statements on origin, details of deficiencies observed and Cautionary Notice and Show Cause Notice issued to the exporter.</a:t>
            </a:r>
            <a:r>
              <a:rPr lang="en-US" spc="-4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In case of non­ registered exporter</a:t>
            </a:r>
            <a:r>
              <a:rPr lang="en-US" spc="-5"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a:t>
            </a:r>
            <a:r>
              <a:rPr lang="en-US" spc="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these documents shall be sent to </a:t>
            </a:r>
            <a:r>
              <a:rPr lang="en-US" spc="-5" dirty="0" err="1">
                <a:solidFill>
                  <a:srgbClr val="000000"/>
                </a:solidFill>
                <a:effectLst/>
                <a:latin typeface="Arial" panose="020B0604020202020204" pitchFamily="34" charset="0"/>
                <a:ea typeface="Arial" panose="020B0604020202020204" pitchFamily="34" charset="0"/>
              </a:rPr>
              <a:t>DoC</a:t>
            </a:r>
            <a:r>
              <a:rPr lang="en-US" spc="-5" dirty="0">
                <a:solidFill>
                  <a:srgbClr val="000000"/>
                </a:solidFill>
                <a:effectLst/>
                <a:latin typeface="Arial" panose="020B0604020202020204" pitchFamily="34" charset="0"/>
                <a:ea typeface="Arial" panose="020B0604020202020204" pitchFamily="34" charset="0"/>
              </a:rPr>
              <a:t> for taking action, as deemed fit.    			CONTD</a:t>
            </a:r>
            <a:endParaRPr lang="en-IN" spc="-5"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2007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69521" y="202159"/>
            <a:ext cx="8604958" cy="377006"/>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spcBef>
                <a:spcPts val="1025"/>
              </a:spcBef>
              <a:spcAft>
                <a:spcPts val="0"/>
              </a:spcAft>
              <a:tabLst>
                <a:tab pos="470535" algn="l"/>
              </a:tabLst>
            </a:pPr>
            <a:r>
              <a:rPr lang="en-US" sz="2000" b="1" dirty="0">
                <a:solidFill>
                  <a:srgbClr val="000000"/>
                </a:solidFill>
                <a:effectLst/>
                <a:latin typeface="+mn-lt"/>
                <a:ea typeface="Arial" panose="020B0604020202020204" pitchFamily="34" charset="0"/>
              </a:rPr>
              <a:t>EU REX: REVOCATION</a:t>
            </a:r>
            <a:r>
              <a:rPr lang="en-US" sz="2000" b="1" spc="400" dirty="0">
                <a:solidFill>
                  <a:srgbClr val="000000"/>
                </a:solidFill>
                <a:effectLst/>
                <a:latin typeface="+mn-lt"/>
                <a:ea typeface="Arial" panose="020B0604020202020204" pitchFamily="34" charset="0"/>
              </a:rPr>
              <a:t> </a:t>
            </a:r>
            <a:r>
              <a:rPr lang="en-US" sz="2000" b="1" dirty="0">
                <a:solidFill>
                  <a:srgbClr val="000000"/>
                </a:solidFill>
                <a:effectLst/>
                <a:latin typeface="+mn-lt"/>
                <a:ea typeface="Arial" panose="020B0604020202020204" pitchFamily="34" charset="0"/>
              </a:rPr>
              <a:t>OF</a:t>
            </a:r>
            <a:r>
              <a:rPr lang="en-US" sz="2000" b="1" spc="400" dirty="0">
                <a:solidFill>
                  <a:srgbClr val="000000"/>
                </a:solidFill>
                <a:effectLst/>
                <a:latin typeface="+mn-lt"/>
                <a:ea typeface="Arial" panose="020B0604020202020204" pitchFamily="34" charset="0"/>
              </a:rPr>
              <a:t> </a:t>
            </a:r>
            <a:r>
              <a:rPr lang="en-US" sz="2000" b="1" dirty="0">
                <a:solidFill>
                  <a:srgbClr val="000000"/>
                </a:solidFill>
                <a:effectLst/>
                <a:latin typeface="+mn-lt"/>
                <a:ea typeface="Arial" panose="020B0604020202020204" pitchFamily="34" charset="0"/>
              </a:rPr>
              <a:t>REGISTRATION OR OTHER ACTION, AS DEEMED FIT</a:t>
            </a:r>
            <a:endParaRPr lang="en-IN" sz="2000" b="1" kern="0" spc="-5" dirty="0">
              <a:effectLst/>
              <a:latin typeface="+mn-lt"/>
              <a:ea typeface="Arial" panose="020B0604020202020204" pitchFamily="34" charset="0"/>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69521" y="937749"/>
            <a:ext cx="8604958" cy="3594554"/>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287655" lvl="0" algn="just">
              <a:lnSpc>
                <a:spcPct val="120000"/>
              </a:lnSpc>
              <a:spcBef>
                <a:spcPts val="1120"/>
              </a:spcBef>
              <a:spcAft>
                <a:spcPts val="0"/>
              </a:spcAft>
              <a:buClr>
                <a:schemeClr val="tx1"/>
              </a:buClr>
              <a:buSzPct val="80000"/>
              <a:tabLst>
                <a:tab pos="1145540" algn="l"/>
                <a:tab pos="1148715" algn="l"/>
              </a:tabLst>
            </a:pPr>
            <a:endParaRPr lang="en-US" spc="-5" dirty="0">
              <a:solidFill>
                <a:srgbClr val="000000"/>
              </a:solidFill>
              <a:effectLst/>
              <a:latin typeface="Arial" panose="020B0604020202020204" pitchFamily="34" charset="0"/>
              <a:ea typeface="Arial" panose="020B0604020202020204" pitchFamily="34" charset="0"/>
            </a:endParaRPr>
          </a:p>
          <a:p>
            <a:pPr marL="342900" marR="287655" lvl="0" indent="-342900" algn="just">
              <a:lnSpc>
                <a:spcPct val="120000"/>
              </a:lnSpc>
              <a:spcBef>
                <a:spcPts val="1120"/>
              </a:spcBef>
              <a:spcAft>
                <a:spcPts val="0"/>
              </a:spcAft>
              <a:buClr>
                <a:schemeClr val="tx1"/>
              </a:buClr>
              <a:buSzPct val="80000"/>
              <a:buFont typeface="+mj-lt"/>
              <a:buAutoNum type="arabicPeriod" startAt="3"/>
              <a:tabLst>
                <a:tab pos="1145540" algn="l"/>
                <a:tab pos="1148715" algn="l"/>
              </a:tabLst>
            </a:pPr>
            <a:r>
              <a:rPr lang="en-US" spc="-5" dirty="0">
                <a:solidFill>
                  <a:srgbClr val="000000"/>
                </a:solidFill>
                <a:effectLst/>
                <a:latin typeface="Arial" panose="020B0604020202020204" pitchFamily="34" charset="0"/>
                <a:ea typeface="Arial" panose="020B0604020202020204" pitchFamily="34" charset="0"/>
              </a:rPr>
              <a:t>The</a:t>
            </a:r>
            <a:r>
              <a:rPr lang="en-US" spc="-7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LA-REG shall</a:t>
            </a:r>
            <a:r>
              <a:rPr lang="en-US" spc="-4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review</a:t>
            </a:r>
            <a:r>
              <a:rPr lang="en-US" spc="-4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a:t>
            </a:r>
            <a:r>
              <a:rPr lang="en-US" spc="-3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details sent</a:t>
            </a:r>
            <a:r>
              <a:rPr lang="en-US" spc="-1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by the Local user and take appropriate decision for revocation of registration</a:t>
            </a:r>
            <a:r>
              <a:rPr lang="en-US" spc="-6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of</a:t>
            </a:r>
            <a:r>
              <a:rPr lang="en-US" spc="-6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exporter and</a:t>
            </a:r>
            <a:r>
              <a:rPr lang="en-US" spc="-5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convey the</a:t>
            </a:r>
            <a:r>
              <a:rPr lang="en-US" spc="-7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same</a:t>
            </a:r>
            <a:r>
              <a:rPr lang="en-US" spc="-3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to</a:t>
            </a:r>
            <a:r>
              <a:rPr lang="en-US" spc="-5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local</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user</a:t>
            </a:r>
            <a:r>
              <a:rPr lang="en-US" spc="-5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with</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a copy endorsed to </a:t>
            </a:r>
            <a:r>
              <a:rPr lang="en-US" spc="-5" dirty="0" err="1">
                <a:solidFill>
                  <a:srgbClr val="000000"/>
                </a:solidFill>
                <a:effectLst/>
                <a:latin typeface="Arial" panose="020B0604020202020204" pitchFamily="34" charset="0"/>
                <a:ea typeface="Arial" panose="020B0604020202020204" pitchFamily="34" charset="0"/>
              </a:rPr>
              <a:t>DoC.</a:t>
            </a:r>
            <a:endParaRPr lang="en-US" spc="-5" dirty="0">
              <a:solidFill>
                <a:srgbClr val="000000"/>
              </a:solidFill>
              <a:effectLst/>
              <a:latin typeface="Arial" panose="020B0604020202020204" pitchFamily="34" charset="0"/>
              <a:ea typeface="Arial" panose="020B0604020202020204" pitchFamily="34" charset="0"/>
            </a:endParaRPr>
          </a:p>
          <a:p>
            <a:pPr marL="342900" marR="287655" lvl="0" indent="-342900" algn="just">
              <a:lnSpc>
                <a:spcPct val="120000"/>
              </a:lnSpc>
              <a:spcBef>
                <a:spcPts val="1120"/>
              </a:spcBef>
              <a:spcAft>
                <a:spcPts val="0"/>
              </a:spcAft>
              <a:buClr>
                <a:schemeClr val="tx1"/>
              </a:buClr>
              <a:buSzPct val="80000"/>
              <a:buFont typeface="+mj-lt"/>
              <a:buAutoNum type="arabicPeriod" startAt="3"/>
              <a:tabLst>
                <a:tab pos="1145540" algn="l"/>
                <a:tab pos="1148715" algn="l"/>
              </a:tabLst>
            </a:pPr>
            <a:r>
              <a:rPr lang="en-US" spc="-5" dirty="0">
                <a:solidFill>
                  <a:srgbClr val="000000"/>
                </a:solidFill>
                <a:effectLst/>
                <a:latin typeface="Arial" panose="020B0604020202020204" pitchFamily="34" charset="0"/>
                <a:ea typeface="Arial" panose="020B0604020202020204" pitchFamily="34" charset="0"/>
              </a:rPr>
              <a:t>On</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receipt</a:t>
            </a:r>
            <a:r>
              <a:rPr lang="en-US" spc="-4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of approval from</a:t>
            </a:r>
            <a:r>
              <a:rPr lang="en-US" spc="-5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LA-REG,</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 Local</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user</a:t>
            </a:r>
            <a:r>
              <a:rPr lang="en-US" spc="-5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shall</a:t>
            </a:r>
            <a:r>
              <a:rPr lang="en-US" spc="-4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revoke</a:t>
            </a:r>
            <a:r>
              <a:rPr lang="en-US" spc="-1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a:t>
            </a:r>
            <a:r>
              <a:rPr lang="en-US" spc="-6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registration</a:t>
            </a:r>
            <a:r>
              <a:rPr lang="en-US" spc="-5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of</a:t>
            </a:r>
            <a:r>
              <a:rPr lang="en-US" spc="-6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concerned</a:t>
            </a:r>
            <a:r>
              <a:rPr lang="en-US" spc="7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exporter in</a:t>
            </a:r>
            <a:r>
              <a:rPr lang="en-US" spc="-8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 website of REX system.</a:t>
            </a:r>
          </a:p>
          <a:p>
            <a:pPr marL="342900" marR="287655" lvl="0" indent="-342900" algn="just">
              <a:lnSpc>
                <a:spcPct val="120000"/>
              </a:lnSpc>
              <a:spcBef>
                <a:spcPts val="1120"/>
              </a:spcBef>
              <a:spcAft>
                <a:spcPts val="0"/>
              </a:spcAft>
              <a:buClr>
                <a:schemeClr val="tx1"/>
              </a:buClr>
              <a:buSzPct val="80000"/>
              <a:buFont typeface="+mj-lt"/>
              <a:buAutoNum type="arabicPeriod" startAt="3"/>
              <a:tabLst>
                <a:tab pos="1145540" algn="l"/>
                <a:tab pos="1148715" algn="l"/>
              </a:tabLst>
            </a:pPr>
            <a:r>
              <a:rPr lang="en-US" spc="-5" dirty="0">
                <a:solidFill>
                  <a:srgbClr val="000000"/>
                </a:solidFill>
                <a:effectLst/>
                <a:latin typeface="Arial" panose="020B0604020202020204" pitchFamily="34" charset="0"/>
                <a:ea typeface="Arial" panose="020B0604020202020204" pitchFamily="34" charset="0"/>
              </a:rPr>
              <a:t>The Local user shall intimate the revocation of registration to the exporter as well as</a:t>
            </a:r>
            <a:r>
              <a:rPr lang="en-US" spc="-3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to the Local</a:t>
            </a:r>
            <a:r>
              <a:rPr lang="en-US" spc="-1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Administrator</a:t>
            </a:r>
            <a:r>
              <a:rPr lang="en-US" spc="165"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and</a:t>
            </a:r>
            <a:r>
              <a:rPr lang="en-US" spc="-10" dirty="0">
                <a:solidFill>
                  <a:srgbClr val="000000"/>
                </a:solidFill>
                <a:effectLst/>
                <a:latin typeface="Arial" panose="020B0604020202020204" pitchFamily="34" charset="0"/>
                <a:ea typeface="Arial" panose="020B0604020202020204" pitchFamily="34" charset="0"/>
              </a:rPr>
              <a:t> </a:t>
            </a:r>
            <a:r>
              <a:rPr lang="en-US" spc="-5" dirty="0">
                <a:solidFill>
                  <a:srgbClr val="000000"/>
                </a:solidFill>
                <a:effectLst/>
                <a:latin typeface="Arial" panose="020B0604020202020204" pitchFamily="34" charset="0"/>
                <a:ea typeface="Arial" panose="020B0604020202020204" pitchFamily="34" charset="0"/>
              </a:rPr>
              <a:t>the </a:t>
            </a:r>
            <a:r>
              <a:rPr lang="en-US" spc="-5" dirty="0" err="1">
                <a:solidFill>
                  <a:srgbClr val="000000"/>
                </a:solidFill>
                <a:effectLst/>
                <a:latin typeface="Arial" panose="020B0604020202020204" pitchFamily="34" charset="0"/>
                <a:ea typeface="Arial" panose="020B0604020202020204" pitchFamily="34" charset="0"/>
              </a:rPr>
              <a:t>DoC.</a:t>
            </a:r>
            <a:endParaRPr lang="en-US" spc="-5" dirty="0">
              <a:solidFill>
                <a:srgbClr val="000000"/>
              </a:solidFill>
              <a:effectLst/>
              <a:latin typeface="Arial" panose="020B0604020202020204" pitchFamily="34" charset="0"/>
              <a:ea typeface="Arial" panose="020B0604020202020204" pitchFamily="34" charset="0"/>
            </a:endParaRPr>
          </a:p>
          <a:p>
            <a:pPr marR="287655" lvl="0" algn="just">
              <a:lnSpc>
                <a:spcPct val="120000"/>
              </a:lnSpc>
              <a:spcBef>
                <a:spcPts val="1120"/>
              </a:spcBef>
              <a:spcAft>
                <a:spcPts val="0"/>
              </a:spcAft>
              <a:buClr>
                <a:schemeClr val="tx1"/>
              </a:buClr>
              <a:buSzPct val="80000"/>
              <a:tabLst>
                <a:tab pos="1145540" algn="l"/>
                <a:tab pos="1148715" algn="l"/>
              </a:tabLst>
            </a:pPr>
            <a:endParaRPr lang="en-IN" spc="-5"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0728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47334" y="180898"/>
            <a:ext cx="8731195" cy="385791"/>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286385" lvl="0" algn="ctr">
              <a:lnSpc>
                <a:spcPct val="115000"/>
              </a:lnSpc>
              <a:spcBef>
                <a:spcPts val="1015"/>
              </a:spcBef>
              <a:spcAft>
                <a:spcPts val="0"/>
              </a:spcAft>
              <a:tabLst>
                <a:tab pos="337185" algn="l"/>
                <a:tab pos="424815" algn="l"/>
              </a:tabLst>
            </a:pPr>
            <a:r>
              <a:rPr lang="en-US" sz="1900" b="1" kern="0" spc="-5" dirty="0">
                <a:solidFill>
                  <a:srgbClr val="000000"/>
                </a:solidFill>
                <a:effectLst/>
                <a:latin typeface="+mn-lt"/>
                <a:ea typeface="Arial" panose="020B0604020202020204" pitchFamily="34" charset="0"/>
              </a:rPr>
              <a:t>NON-COOPERATION</a:t>
            </a:r>
            <a:r>
              <a:rPr lang="en-US" sz="1900" b="1" kern="0" spc="165" dirty="0">
                <a:solidFill>
                  <a:srgbClr val="000000"/>
                </a:solidFill>
                <a:effectLst/>
                <a:latin typeface="+mn-lt"/>
                <a:ea typeface="Arial" panose="020B0604020202020204" pitchFamily="34" charset="0"/>
              </a:rPr>
              <a:t> </a:t>
            </a:r>
            <a:r>
              <a:rPr lang="en-US" sz="1900" b="1" kern="0" spc="-5" dirty="0">
                <a:solidFill>
                  <a:srgbClr val="000000"/>
                </a:solidFill>
                <a:effectLst/>
                <a:latin typeface="+mn-lt"/>
                <a:ea typeface="Arial" panose="020B0604020202020204" pitchFamily="34" charset="0"/>
              </a:rPr>
              <a:t>BY</a:t>
            </a:r>
            <a:r>
              <a:rPr lang="en-US" sz="1900" b="1" kern="0" spc="170" dirty="0">
                <a:solidFill>
                  <a:srgbClr val="000000"/>
                </a:solidFill>
                <a:effectLst/>
                <a:latin typeface="+mn-lt"/>
                <a:ea typeface="Arial" panose="020B0604020202020204" pitchFamily="34" charset="0"/>
              </a:rPr>
              <a:t> </a:t>
            </a:r>
            <a:r>
              <a:rPr lang="en-US" sz="1900" b="1" kern="0" spc="-5" dirty="0">
                <a:solidFill>
                  <a:srgbClr val="000000"/>
                </a:solidFill>
                <a:effectLst/>
                <a:latin typeface="+mn-lt"/>
                <a:ea typeface="Arial" panose="020B0604020202020204" pitchFamily="34" charset="0"/>
              </a:rPr>
              <a:t>THE</a:t>
            </a:r>
            <a:r>
              <a:rPr lang="en-US" sz="1900" b="1" kern="0" spc="170" dirty="0">
                <a:solidFill>
                  <a:srgbClr val="000000"/>
                </a:solidFill>
                <a:effectLst/>
                <a:latin typeface="+mn-lt"/>
                <a:ea typeface="Arial" panose="020B0604020202020204" pitchFamily="34" charset="0"/>
              </a:rPr>
              <a:t> </a:t>
            </a:r>
            <a:r>
              <a:rPr lang="en-US" sz="1900" b="1" kern="0" spc="-5" dirty="0">
                <a:solidFill>
                  <a:srgbClr val="000000"/>
                </a:solidFill>
                <a:effectLst/>
                <a:latin typeface="+mn-lt"/>
                <a:ea typeface="Arial" panose="020B0604020202020204" pitchFamily="34" charset="0"/>
              </a:rPr>
              <a:t>REGISTERED</a:t>
            </a:r>
            <a:r>
              <a:rPr lang="en-US" sz="1900" b="1" kern="0" spc="195" dirty="0">
                <a:solidFill>
                  <a:srgbClr val="000000"/>
                </a:solidFill>
                <a:effectLst/>
                <a:latin typeface="+mn-lt"/>
                <a:ea typeface="Arial" panose="020B0604020202020204" pitchFamily="34" charset="0"/>
              </a:rPr>
              <a:t> </a:t>
            </a:r>
            <a:r>
              <a:rPr lang="en-US" sz="1900" b="1" kern="0" spc="-5" dirty="0">
                <a:solidFill>
                  <a:srgbClr val="000000"/>
                </a:solidFill>
                <a:effectLst/>
                <a:latin typeface="+mn-lt"/>
                <a:ea typeface="Arial" panose="020B0604020202020204" pitchFamily="34" charset="0"/>
              </a:rPr>
              <a:t>EXPORTER/NON -REGISTERED </a:t>
            </a:r>
            <a:r>
              <a:rPr lang="en-US" sz="1900" b="1" kern="0" spc="-10" dirty="0">
                <a:solidFill>
                  <a:srgbClr val="000000"/>
                </a:solidFill>
                <a:effectLst/>
                <a:latin typeface="+mn-lt"/>
                <a:ea typeface="Arial" panose="020B0604020202020204" pitchFamily="34" charset="0"/>
              </a:rPr>
              <a:t>EXPORTER</a:t>
            </a:r>
            <a:endParaRPr lang="en-IN" sz="1900" b="1" kern="0" spc="-5" dirty="0">
              <a:effectLst/>
              <a:latin typeface="+mn-lt"/>
              <a:ea typeface="Arial" panose="020B0604020202020204" pitchFamily="34" charset="0"/>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47334" y="871838"/>
            <a:ext cx="8604958" cy="4024158"/>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287655" indent="-342900" algn="just">
              <a:lnSpc>
                <a:spcPct val="120000"/>
              </a:lnSpc>
              <a:spcBef>
                <a:spcPts val="1120"/>
              </a:spcBef>
              <a:spcAft>
                <a:spcPts val="0"/>
              </a:spcAft>
              <a:buClr>
                <a:schemeClr val="tx1"/>
              </a:buClr>
              <a:buSzPct val="80000"/>
              <a:buFont typeface="+mj-lt"/>
              <a:buAutoNum type="arabicPeriod"/>
              <a:tabLst>
                <a:tab pos="1145540" algn="l"/>
                <a:tab pos="1148715" algn="l"/>
              </a:tabLst>
            </a:pPr>
            <a:r>
              <a:rPr lang="en-US" sz="1600" dirty="0">
                <a:solidFill>
                  <a:srgbClr val="000000"/>
                </a:solidFill>
                <a:effectLst/>
                <a:latin typeface="Arial" panose="020B0604020202020204" pitchFamily="34" charset="0"/>
                <a:ea typeface="Arial" panose="020B0604020202020204" pitchFamily="34" charset="0"/>
              </a:rPr>
              <a:t>In case of non-cooperation by the exporter, as the case may be, for conducting the verification and /or checking the relevant records/accounts/production facilities etc., the </a:t>
            </a:r>
            <a:r>
              <a:rPr lang="en-US" sz="1600" spc="-5" dirty="0">
                <a:solidFill>
                  <a:srgbClr val="000000"/>
                </a:solidFill>
                <a:effectLst/>
                <a:latin typeface="Arial" panose="020B0604020202020204" pitchFamily="34" charset="0"/>
                <a:ea typeface="Arial" panose="020B0604020202020204" pitchFamily="34" charset="0"/>
              </a:rPr>
              <a:t>LA-REG </a:t>
            </a:r>
            <a:r>
              <a:rPr lang="en-US" sz="1600" dirty="0">
                <a:solidFill>
                  <a:srgbClr val="000000"/>
                </a:solidFill>
                <a:effectLst/>
                <a:latin typeface="Arial" panose="020B0604020202020204" pitchFamily="34" charset="0"/>
                <a:ea typeface="Arial" panose="020B0604020202020204" pitchFamily="34" charset="0"/>
              </a:rPr>
              <a:t>shall</a:t>
            </a:r>
            <a:r>
              <a:rPr lang="en-US" sz="1600" spc="-5"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give</a:t>
            </a:r>
            <a:r>
              <a:rPr lang="en-US" sz="1600" spc="-35"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Cautionary Notice to</a:t>
            </a:r>
            <a:r>
              <a:rPr lang="en-US" sz="1600" spc="-15"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the exporter reminding his obligations to cooperate for conducting the verification.</a:t>
            </a:r>
            <a:r>
              <a:rPr lang="en-US" sz="1600" spc="200"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On receipt of Cautionary Notice,</a:t>
            </a:r>
            <a:r>
              <a:rPr lang="en-US" sz="1600" spc="-25"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the</a:t>
            </a:r>
            <a:r>
              <a:rPr lang="en-US" sz="1600" spc="-10"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exporter shall cooperate with the </a:t>
            </a:r>
            <a:r>
              <a:rPr lang="en-US" sz="1600" spc="-5" dirty="0">
                <a:solidFill>
                  <a:srgbClr val="000000"/>
                </a:solidFill>
                <a:effectLst/>
                <a:latin typeface="Arial" panose="020B0604020202020204" pitchFamily="34" charset="0"/>
                <a:ea typeface="Arial" panose="020B0604020202020204" pitchFamily="34" charset="0"/>
              </a:rPr>
              <a:t>LA-REG/Local user</a:t>
            </a:r>
            <a:r>
              <a:rPr lang="en-US" sz="1600" dirty="0">
                <a:solidFill>
                  <a:srgbClr val="000000"/>
                </a:solidFill>
                <a:effectLst/>
                <a:latin typeface="Arial" panose="020B0604020202020204" pitchFamily="34" charset="0"/>
                <a:ea typeface="Arial" panose="020B0604020202020204" pitchFamily="34" charset="0"/>
              </a:rPr>
              <a:t> to complete the verification within 30</a:t>
            </a:r>
            <a:r>
              <a:rPr lang="en-US" sz="1600" spc="-20"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days from the</a:t>
            </a:r>
            <a:r>
              <a:rPr lang="en-US" sz="1600" spc="-5"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date of</a:t>
            </a:r>
            <a:r>
              <a:rPr lang="en-US" sz="1600" spc="-5"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receipt of</a:t>
            </a:r>
            <a:r>
              <a:rPr lang="en-US" sz="1600" spc="-10" dirty="0">
                <a:solidFill>
                  <a:srgbClr val="000000"/>
                </a:solidFill>
                <a:effectLst/>
                <a:latin typeface="Arial" panose="020B0604020202020204" pitchFamily="34" charset="0"/>
                <a:ea typeface="Arial" panose="020B0604020202020204" pitchFamily="34" charset="0"/>
              </a:rPr>
              <a:t> </a:t>
            </a:r>
            <a:r>
              <a:rPr lang="en-US" sz="1600" dirty="0">
                <a:solidFill>
                  <a:srgbClr val="000000"/>
                </a:solidFill>
                <a:effectLst/>
                <a:latin typeface="Arial" panose="020B0604020202020204" pitchFamily="34" charset="0"/>
                <a:ea typeface="Arial" panose="020B0604020202020204" pitchFamily="34" charset="0"/>
              </a:rPr>
              <a:t>such Notice.</a:t>
            </a:r>
          </a:p>
          <a:p>
            <a:pPr marL="342900" marR="287655" indent="-342900" algn="just">
              <a:lnSpc>
                <a:spcPct val="120000"/>
              </a:lnSpc>
              <a:spcBef>
                <a:spcPts val="1120"/>
              </a:spcBef>
              <a:spcAft>
                <a:spcPts val="0"/>
              </a:spcAft>
              <a:buClr>
                <a:schemeClr val="tx1"/>
              </a:buClr>
              <a:buSzPct val="80000"/>
              <a:buFont typeface="+mj-lt"/>
              <a:buAutoNum type="arabicPeriod"/>
              <a:tabLst>
                <a:tab pos="1145540" algn="l"/>
                <a:tab pos="1148715" algn="l"/>
              </a:tabLst>
            </a:pPr>
            <a:r>
              <a:rPr lang="en-US" sz="1600" dirty="0">
                <a:effectLst/>
                <a:latin typeface="Arial" panose="020B0604020202020204" pitchFamily="34" charset="0"/>
                <a:ea typeface="Arial" panose="020B0604020202020204" pitchFamily="34" charset="0"/>
              </a:rPr>
              <a:t>If the exporter does not extend cooperation till the end of the time period stated in the Cautionary Notice, the Controlling Authority of Local User for Registration/authorized agency shall issue a Show Cause Notice to the exporter seeking explanation for not cooperating with the authorities in conducting the verification. On receipt of Show Cause Notice, the exporter must cooperate with the Local User/authorized agency and get the verification completed within 15 days from the date of issuance of Show Cause Notice.									</a:t>
            </a:r>
            <a:r>
              <a:rPr lang="en-US" sz="1600" spc="-5" dirty="0">
                <a:ea typeface="Arial" panose="020B0604020202020204" pitchFamily="34" charset="0"/>
              </a:rPr>
              <a:t>Contd.</a:t>
            </a:r>
            <a:endParaRPr lang="en-IN" sz="1600" spc="-5"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1106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47334" y="122378"/>
            <a:ext cx="8731195" cy="385791"/>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286385" lvl="0" algn="ctr">
              <a:lnSpc>
                <a:spcPct val="115000"/>
              </a:lnSpc>
              <a:spcBef>
                <a:spcPts val="1015"/>
              </a:spcBef>
              <a:spcAft>
                <a:spcPts val="0"/>
              </a:spcAft>
              <a:tabLst>
                <a:tab pos="337185" algn="l"/>
                <a:tab pos="424815" algn="l"/>
              </a:tabLst>
            </a:pPr>
            <a:r>
              <a:rPr lang="en-US" sz="1900" b="1" kern="0" spc="-5" dirty="0">
                <a:solidFill>
                  <a:srgbClr val="000000"/>
                </a:solidFill>
                <a:effectLst/>
                <a:latin typeface="+mn-lt"/>
                <a:ea typeface="Arial" panose="020B0604020202020204" pitchFamily="34" charset="0"/>
              </a:rPr>
              <a:t>NON-COOPERATION</a:t>
            </a:r>
            <a:r>
              <a:rPr lang="en-US" sz="1900" b="1" kern="0" spc="165" dirty="0">
                <a:solidFill>
                  <a:srgbClr val="000000"/>
                </a:solidFill>
                <a:effectLst/>
                <a:latin typeface="+mn-lt"/>
                <a:ea typeface="Arial" panose="020B0604020202020204" pitchFamily="34" charset="0"/>
              </a:rPr>
              <a:t> </a:t>
            </a:r>
            <a:r>
              <a:rPr lang="en-US" sz="1900" b="1" kern="0" spc="-5" dirty="0">
                <a:solidFill>
                  <a:srgbClr val="000000"/>
                </a:solidFill>
                <a:effectLst/>
                <a:latin typeface="+mn-lt"/>
                <a:ea typeface="Arial" panose="020B0604020202020204" pitchFamily="34" charset="0"/>
              </a:rPr>
              <a:t>BY</a:t>
            </a:r>
            <a:r>
              <a:rPr lang="en-US" sz="1900" b="1" kern="0" spc="170" dirty="0">
                <a:solidFill>
                  <a:srgbClr val="000000"/>
                </a:solidFill>
                <a:effectLst/>
                <a:latin typeface="+mn-lt"/>
                <a:ea typeface="Arial" panose="020B0604020202020204" pitchFamily="34" charset="0"/>
              </a:rPr>
              <a:t> </a:t>
            </a:r>
            <a:r>
              <a:rPr lang="en-US" sz="1900" b="1" kern="0" spc="-5" dirty="0">
                <a:solidFill>
                  <a:srgbClr val="000000"/>
                </a:solidFill>
                <a:effectLst/>
                <a:latin typeface="+mn-lt"/>
                <a:ea typeface="Arial" panose="020B0604020202020204" pitchFamily="34" charset="0"/>
              </a:rPr>
              <a:t>THE</a:t>
            </a:r>
            <a:r>
              <a:rPr lang="en-US" sz="1900" b="1" kern="0" spc="170" dirty="0">
                <a:solidFill>
                  <a:srgbClr val="000000"/>
                </a:solidFill>
                <a:effectLst/>
                <a:latin typeface="+mn-lt"/>
                <a:ea typeface="Arial" panose="020B0604020202020204" pitchFamily="34" charset="0"/>
              </a:rPr>
              <a:t> </a:t>
            </a:r>
            <a:r>
              <a:rPr lang="en-US" sz="1900" b="1" kern="0" spc="-5" dirty="0">
                <a:solidFill>
                  <a:srgbClr val="000000"/>
                </a:solidFill>
                <a:effectLst/>
                <a:latin typeface="+mn-lt"/>
                <a:ea typeface="Arial" panose="020B0604020202020204" pitchFamily="34" charset="0"/>
              </a:rPr>
              <a:t>REGISTERED</a:t>
            </a:r>
            <a:r>
              <a:rPr lang="en-US" sz="1900" b="1" kern="0" spc="195" dirty="0">
                <a:solidFill>
                  <a:srgbClr val="000000"/>
                </a:solidFill>
                <a:effectLst/>
                <a:latin typeface="+mn-lt"/>
                <a:ea typeface="Arial" panose="020B0604020202020204" pitchFamily="34" charset="0"/>
              </a:rPr>
              <a:t> </a:t>
            </a:r>
            <a:r>
              <a:rPr lang="en-US" sz="1900" b="1" kern="0" spc="-5" dirty="0">
                <a:solidFill>
                  <a:srgbClr val="000000"/>
                </a:solidFill>
                <a:effectLst/>
                <a:latin typeface="+mn-lt"/>
                <a:ea typeface="Arial" panose="020B0604020202020204" pitchFamily="34" charset="0"/>
              </a:rPr>
              <a:t>EXPORTER/NON -REGISTERED </a:t>
            </a:r>
            <a:r>
              <a:rPr lang="en-US" sz="1900" b="1" kern="0" spc="-10" dirty="0">
                <a:solidFill>
                  <a:srgbClr val="000000"/>
                </a:solidFill>
                <a:effectLst/>
                <a:latin typeface="+mn-lt"/>
                <a:ea typeface="Arial" panose="020B0604020202020204" pitchFamily="34" charset="0"/>
              </a:rPr>
              <a:t>EXPORTER</a:t>
            </a:r>
            <a:endParaRPr lang="en-IN" sz="1900" b="1" kern="0" spc="-5" dirty="0">
              <a:effectLst/>
              <a:latin typeface="+mn-lt"/>
              <a:ea typeface="Arial" panose="020B0604020202020204" pitchFamily="34" charset="0"/>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47333" y="742785"/>
            <a:ext cx="8731195" cy="4165223"/>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287655" indent="-342900" algn="just">
              <a:lnSpc>
                <a:spcPct val="120000"/>
              </a:lnSpc>
              <a:spcBef>
                <a:spcPts val="1120"/>
              </a:spcBef>
              <a:spcAft>
                <a:spcPts val="0"/>
              </a:spcAft>
              <a:buClr>
                <a:schemeClr val="tx1"/>
              </a:buClr>
              <a:buSzPct val="80000"/>
              <a:buFont typeface="+mj-lt"/>
              <a:buAutoNum type="arabicPeriod"/>
              <a:tabLst>
                <a:tab pos="1145540" algn="l"/>
                <a:tab pos="1148715" algn="l"/>
              </a:tabLst>
            </a:pPr>
            <a:r>
              <a:rPr lang="en-US" sz="1600" dirty="0">
                <a:solidFill>
                  <a:srgbClr val="000000"/>
                </a:solidFill>
                <a:effectLst/>
                <a:latin typeface="Arial" panose="020B0604020202020204" pitchFamily="34" charset="0"/>
                <a:ea typeface="Arial" panose="020B0604020202020204" pitchFamily="34" charset="0"/>
              </a:rPr>
              <a:t>If the exporter does not cooperate with the authorities even after the issuance of Show Cause Notice, the Local User for Registration shall send recommendations for revocation of the exporter along with the Intimation for Verification, Cautionary Notice and Show Cause Notice issued to the exporter. The Local User shall revoke the registration of the exporter in the REX system after getting an approval from Local Administrator for Registration. In case of non registered exporter, on receipt of these documents from the authorized agency, will take necessary action including revocation of IEC, as deemed fit.</a:t>
            </a:r>
          </a:p>
          <a:p>
            <a:pPr marL="342900" marR="287655" indent="-342900" algn="just">
              <a:lnSpc>
                <a:spcPct val="120000"/>
              </a:lnSpc>
              <a:spcBef>
                <a:spcPts val="1120"/>
              </a:spcBef>
              <a:spcAft>
                <a:spcPts val="0"/>
              </a:spcAft>
              <a:buClr>
                <a:schemeClr val="tx1"/>
              </a:buClr>
              <a:buSzPct val="80000"/>
              <a:buFont typeface="+mj-lt"/>
              <a:buAutoNum type="arabicPeriod"/>
              <a:tabLst>
                <a:tab pos="1145540" algn="l"/>
                <a:tab pos="1148715" algn="l"/>
              </a:tabLst>
            </a:pPr>
            <a:r>
              <a:rPr lang="en-US" sz="1600" dirty="0">
                <a:solidFill>
                  <a:srgbClr val="000000"/>
                </a:solidFill>
                <a:effectLst/>
                <a:latin typeface="Arial" panose="020B0604020202020204" pitchFamily="34" charset="0"/>
                <a:ea typeface="Arial" panose="020B0604020202020204" pitchFamily="34" charset="0"/>
              </a:rPr>
              <a:t>The Local user for registration shall intimate the revocation of registration to the exporter as well as to the Local Administrator for Registration and the </a:t>
            </a:r>
            <a:r>
              <a:rPr lang="en-US" sz="1600" dirty="0" err="1">
                <a:solidFill>
                  <a:srgbClr val="000000"/>
                </a:solidFill>
                <a:effectLst/>
                <a:latin typeface="Arial" panose="020B0604020202020204" pitchFamily="34" charset="0"/>
                <a:ea typeface="Arial" panose="020B0604020202020204" pitchFamily="34" charset="0"/>
              </a:rPr>
              <a:t>DoC.</a:t>
            </a:r>
            <a:r>
              <a:rPr lang="en-US" sz="1600" dirty="0">
                <a:solidFill>
                  <a:srgbClr val="000000"/>
                </a:solidFill>
                <a:effectLst/>
                <a:latin typeface="Arial" panose="020B0604020202020204" pitchFamily="34" charset="0"/>
                <a:ea typeface="Arial" panose="020B0604020202020204" pitchFamily="34" charset="0"/>
              </a:rPr>
              <a:t> In case of non -registered exporters, </a:t>
            </a:r>
            <a:r>
              <a:rPr lang="en-US" sz="1600" dirty="0" err="1">
                <a:solidFill>
                  <a:srgbClr val="000000"/>
                </a:solidFill>
                <a:effectLst/>
                <a:latin typeface="Arial" panose="020B0604020202020204" pitchFamily="34" charset="0"/>
                <a:ea typeface="Arial" panose="020B0604020202020204" pitchFamily="34" charset="0"/>
              </a:rPr>
              <a:t>DoC</a:t>
            </a:r>
            <a:r>
              <a:rPr lang="en-US" sz="1600" dirty="0">
                <a:solidFill>
                  <a:srgbClr val="000000"/>
                </a:solidFill>
                <a:effectLst/>
                <a:latin typeface="Arial" panose="020B0604020202020204" pitchFamily="34" charset="0"/>
                <a:ea typeface="Arial" panose="020B0604020202020204" pitchFamily="34" charset="0"/>
              </a:rPr>
              <a:t> will take appropriate action as deemed fit, under intimation to the exporter.</a:t>
            </a:r>
          </a:p>
          <a:p>
            <a:pPr marR="287655" algn="just">
              <a:lnSpc>
                <a:spcPct val="120000"/>
              </a:lnSpc>
              <a:spcBef>
                <a:spcPts val="1120"/>
              </a:spcBef>
              <a:spcAft>
                <a:spcPts val="0"/>
              </a:spcAft>
              <a:buClr>
                <a:schemeClr val="tx1"/>
              </a:buClr>
              <a:buSzPct val="80000"/>
              <a:tabLst>
                <a:tab pos="1145540" algn="l"/>
                <a:tab pos="1148715" algn="l"/>
              </a:tabLst>
            </a:pPr>
            <a:endParaRPr lang="en-US"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4810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47334" y="122378"/>
            <a:ext cx="8731195" cy="385791"/>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286385" lvl="0" algn="ctr">
              <a:lnSpc>
                <a:spcPct val="115000"/>
              </a:lnSpc>
              <a:spcBef>
                <a:spcPts val="1015"/>
              </a:spcBef>
              <a:spcAft>
                <a:spcPts val="0"/>
              </a:spcAft>
              <a:tabLst>
                <a:tab pos="337185" algn="l"/>
                <a:tab pos="424815" algn="l"/>
              </a:tabLst>
            </a:pPr>
            <a:r>
              <a:rPr lang="en-US" sz="1900" b="1" kern="0" spc="-5" dirty="0">
                <a:solidFill>
                  <a:srgbClr val="000000"/>
                </a:solidFill>
                <a:effectLst/>
                <a:latin typeface="+mn-lt"/>
                <a:ea typeface="Arial" panose="020B0604020202020204" pitchFamily="34" charset="0"/>
              </a:rPr>
              <a:t>APPEAL AGAINST REVOCATION AND ANNULMENT</a:t>
            </a:r>
            <a:endParaRPr lang="en-IN" sz="1900" b="1" kern="0" spc="-5" dirty="0">
              <a:effectLst/>
              <a:latin typeface="+mn-lt"/>
              <a:ea typeface="Arial" panose="020B0604020202020204" pitchFamily="34" charset="0"/>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47334" y="699542"/>
            <a:ext cx="8731195" cy="4010821"/>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287655" indent="-342900" algn="just">
              <a:lnSpc>
                <a:spcPct val="120000"/>
              </a:lnSpc>
              <a:spcBef>
                <a:spcPts val="1120"/>
              </a:spcBef>
              <a:spcAft>
                <a:spcPts val="0"/>
              </a:spcAft>
              <a:buClr>
                <a:schemeClr val="tx1"/>
              </a:buClr>
              <a:buSzPct val="80000"/>
              <a:buFont typeface="+mj-lt"/>
              <a:buAutoNum type="arabicPeriod"/>
              <a:tabLst>
                <a:tab pos="1145540" algn="l"/>
                <a:tab pos="1148715" algn="l"/>
              </a:tabLst>
            </a:pPr>
            <a:r>
              <a:rPr lang="en-US" sz="1600" dirty="0">
                <a:solidFill>
                  <a:srgbClr val="000000"/>
                </a:solidFill>
                <a:effectLst/>
                <a:latin typeface="Arial" panose="020B0604020202020204" pitchFamily="34" charset="0"/>
                <a:ea typeface="Arial" panose="020B0604020202020204" pitchFamily="34" charset="0"/>
              </a:rPr>
              <a:t>The registered exporter can appeal against the decision of revocation to the Local Administrator for Administrative Co-operation which is </a:t>
            </a:r>
            <a:r>
              <a:rPr lang="en-US" sz="1600" dirty="0" err="1">
                <a:solidFill>
                  <a:srgbClr val="000000"/>
                </a:solidFill>
                <a:effectLst/>
                <a:latin typeface="Arial" panose="020B0604020202020204" pitchFamily="34" charset="0"/>
                <a:ea typeface="Arial" panose="020B0604020202020204" pitchFamily="34" charset="0"/>
              </a:rPr>
              <a:t>DoC</a:t>
            </a:r>
            <a:r>
              <a:rPr lang="en-US" sz="1600" dirty="0">
                <a:solidFill>
                  <a:srgbClr val="000000"/>
                </a:solidFill>
                <a:effectLst/>
                <a:latin typeface="Arial" panose="020B0604020202020204" pitchFamily="34" charset="0"/>
                <a:ea typeface="Arial" panose="020B0604020202020204" pitchFamily="34" charset="0"/>
              </a:rPr>
              <a:t> as per DGFT Public Notice No. 51 (2015-2020) dt. 30.12.2016. For action taken by </a:t>
            </a:r>
            <a:r>
              <a:rPr lang="en-US" sz="1600" dirty="0" err="1">
                <a:solidFill>
                  <a:srgbClr val="000000"/>
                </a:solidFill>
                <a:effectLst/>
                <a:latin typeface="Arial" panose="020B0604020202020204" pitchFamily="34" charset="0"/>
                <a:ea typeface="Arial" panose="020B0604020202020204" pitchFamily="34" charset="0"/>
              </a:rPr>
              <a:t>DoC</a:t>
            </a:r>
            <a:r>
              <a:rPr lang="en-US" sz="1600" dirty="0">
                <a:solidFill>
                  <a:srgbClr val="000000"/>
                </a:solidFill>
                <a:effectLst/>
                <a:latin typeface="Arial" panose="020B0604020202020204" pitchFamily="34" charset="0"/>
                <a:ea typeface="Arial" panose="020B0604020202020204" pitchFamily="34" charset="0"/>
              </a:rPr>
              <a:t> for Non-Registered exporters, Appeal lies with the Appellate authority as under the Foreign Trade (Development &amp; Regulation) Act, 1992, as amended.</a:t>
            </a:r>
          </a:p>
          <a:p>
            <a:pPr marL="342900" marR="287655" indent="-342900" algn="just">
              <a:lnSpc>
                <a:spcPct val="120000"/>
              </a:lnSpc>
              <a:spcBef>
                <a:spcPts val="1120"/>
              </a:spcBef>
              <a:spcAft>
                <a:spcPts val="0"/>
              </a:spcAft>
              <a:buClr>
                <a:schemeClr val="tx1"/>
              </a:buClr>
              <a:buSzPct val="80000"/>
              <a:buFont typeface="+mj-lt"/>
              <a:buAutoNum type="arabicPeriod"/>
              <a:tabLst>
                <a:tab pos="1145540" algn="l"/>
                <a:tab pos="1148715" algn="l"/>
              </a:tabLst>
            </a:pPr>
            <a:r>
              <a:rPr lang="en-US" sz="1600" dirty="0">
                <a:solidFill>
                  <a:srgbClr val="000000"/>
                </a:solidFill>
                <a:effectLst/>
                <a:latin typeface="Arial" panose="020B0604020202020204" pitchFamily="34" charset="0"/>
                <a:ea typeface="Arial" panose="020B0604020202020204" pitchFamily="34" charset="0"/>
              </a:rPr>
              <a:t>On receipt of the appeal, the Local Administrator for Administrative Cooperation (</a:t>
            </a:r>
            <a:r>
              <a:rPr lang="en-US" sz="1600" dirty="0" err="1">
                <a:solidFill>
                  <a:srgbClr val="000000"/>
                </a:solidFill>
                <a:effectLst/>
                <a:latin typeface="Arial" panose="020B0604020202020204" pitchFamily="34" charset="0"/>
                <a:ea typeface="Arial" panose="020B0604020202020204" pitchFamily="34" charset="0"/>
              </a:rPr>
              <a:t>DoC</a:t>
            </a:r>
            <a:r>
              <a:rPr lang="en-US" sz="1600" dirty="0">
                <a:solidFill>
                  <a:srgbClr val="000000"/>
                </a:solidFill>
                <a:effectLst/>
                <a:latin typeface="Arial" panose="020B0604020202020204" pitchFamily="34" charset="0"/>
                <a:ea typeface="Arial" panose="020B0604020202020204" pitchFamily="34" charset="0"/>
              </a:rPr>
              <a:t>) shall obtain the details from the Local Administrator for Registration (MPEDA).</a:t>
            </a:r>
          </a:p>
          <a:p>
            <a:pPr marL="342900" marR="287655" indent="-342900" algn="just">
              <a:lnSpc>
                <a:spcPct val="120000"/>
              </a:lnSpc>
              <a:spcBef>
                <a:spcPts val="1120"/>
              </a:spcBef>
              <a:spcAft>
                <a:spcPts val="0"/>
              </a:spcAft>
              <a:buClr>
                <a:schemeClr val="tx1"/>
              </a:buClr>
              <a:buSzPct val="80000"/>
              <a:buFont typeface="+mj-lt"/>
              <a:buAutoNum type="arabicPeriod"/>
              <a:tabLst>
                <a:tab pos="1145540" algn="l"/>
                <a:tab pos="1148715" algn="l"/>
              </a:tabLst>
            </a:pPr>
            <a:r>
              <a:rPr lang="en-US" sz="1600" dirty="0" err="1">
                <a:solidFill>
                  <a:srgbClr val="000000"/>
                </a:solidFill>
                <a:effectLst/>
                <a:latin typeface="Arial" panose="020B0604020202020204" pitchFamily="34" charset="0"/>
                <a:ea typeface="Arial" panose="020B0604020202020204" pitchFamily="34" charset="0"/>
              </a:rPr>
              <a:t>DoC</a:t>
            </a:r>
            <a:r>
              <a:rPr lang="en-US" sz="1600" dirty="0">
                <a:solidFill>
                  <a:srgbClr val="000000"/>
                </a:solidFill>
                <a:effectLst/>
                <a:latin typeface="Arial" panose="020B0604020202020204" pitchFamily="34" charset="0"/>
                <a:ea typeface="Arial" panose="020B0604020202020204" pitchFamily="34" charset="0"/>
              </a:rPr>
              <a:t> shall review the appeal and depending upon the merit of the case, it will take appropriate decision on annulment of revocation or to continue with the revocation.</a:t>
            </a:r>
          </a:p>
          <a:p>
            <a:pPr marL="342900" marR="287655" indent="-342900" algn="just">
              <a:lnSpc>
                <a:spcPct val="120000"/>
              </a:lnSpc>
              <a:spcBef>
                <a:spcPts val="1120"/>
              </a:spcBef>
              <a:spcAft>
                <a:spcPts val="0"/>
              </a:spcAft>
              <a:buClr>
                <a:schemeClr val="tx1"/>
              </a:buClr>
              <a:buSzPct val="80000"/>
              <a:buFont typeface="+mj-lt"/>
              <a:buAutoNum type="arabicPeriod"/>
              <a:tabLst>
                <a:tab pos="1145540" algn="l"/>
                <a:tab pos="1148715" algn="l"/>
              </a:tabLst>
            </a:pPr>
            <a:r>
              <a:rPr lang="en-US" sz="1600" dirty="0">
                <a:solidFill>
                  <a:srgbClr val="000000"/>
                </a:solidFill>
                <a:effectLst/>
                <a:latin typeface="Arial" panose="020B0604020202020204" pitchFamily="34" charset="0"/>
                <a:ea typeface="Arial" panose="020B0604020202020204" pitchFamily="34" charset="0"/>
              </a:rPr>
              <a:t>If </a:t>
            </a:r>
            <a:r>
              <a:rPr lang="en-US" sz="1600" dirty="0" err="1">
                <a:solidFill>
                  <a:srgbClr val="000000"/>
                </a:solidFill>
                <a:effectLst/>
                <a:latin typeface="Arial" panose="020B0604020202020204" pitchFamily="34" charset="0"/>
                <a:ea typeface="Arial" panose="020B0604020202020204" pitchFamily="34" charset="0"/>
              </a:rPr>
              <a:t>DoC</a:t>
            </a:r>
            <a:r>
              <a:rPr lang="en-US" sz="1600" dirty="0">
                <a:solidFill>
                  <a:srgbClr val="000000"/>
                </a:solidFill>
                <a:effectLst/>
                <a:latin typeface="Arial" panose="020B0604020202020204" pitchFamily="34" charset="0"/>
                <a:ea typeface="Arial" panose="020B0604020202020204" pitchFamily="34" charset="0"/>
              </a:rPr>
              <a:t> decides to annul the revocation, the LA-REG shall inform the Local user, wherever applicable, to annul the revocation of the registered exporter on the website of REX system and communicate about the same to the exporter.</a:t>
            </a:r>
            <a:endParaRPr lang="en-IN" sz="1600" spc="-5"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3617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86" name="Rectangle 45085">
            <a:extLst>
              <a:ext uri="{FF2B5EF4-FFF2-40B4-BE49-F238E27FC236}">
                <a16:creationId xmlns:a16="http://schemas.microsoft.com/office/drawing/2014/main" id="{B7B42F36-B3C1-4247-AF36-090F0134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1"/>
            <a:ext cx="9141714" cy="5143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87" name="Rectangle 45086">
            <a:extLst>
              <a:ext uri="{FF2B5EF4-FFF2-40B4-BE49-F238E27FC236}">
                <a16:creationId xmlns:a16="http://schemas.microsoft.com/office/drawing/2014/main" id="{FEF131A2-E574-4D95-A322-C5FF0B64E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rgbClr val="000000"/>
                </a:solidFill>
                <a:latin typeface="Times-Roman"/>
              </a:rPr>
              <a:t>FamilyID=Office_ArchiveTorn</a:t>
            </a:r>
            <a:endParaRPr lang="en-US" dirty="0"/>
          </a:p>
        </p:txBody>
      </p:sp>
      <p:sp>
        <p:nvSpPr>
          <p:cNvPr id="4" name="Title 3">
            <a:extLst>
              <a:ext uri="{FF2B5EF4-FFF2-40B4-BE49-F238E27FC236}">
                <a16:creationId xmlns:a16="http://schemas.microsoft.com/office/drawing/2014/main" id="{6A02F483-39DF-4CA9-BE4C-4E17B64D3CB1}"/>
              </a:ext>
            </a:extLst>
          </p:cNvPr>
          <p:cNvSpPr>
            <a:spLocks noGrp="1"/>
          </p:cNvSpPr>
          <p:nvPr>
            <p:ph type="title"/>
          </p:nvPr>
        </p:nvSpPr>
        <p:spPr>
          <a:xfrm>
            <a:off x="849270" y="3561597"/>
            <a:ext cx="6603333" cy="753036"/>
          </a:xfrm>
        </p:spPr>
        <p:txBody>
          <a:bodyPr vert="horz" lIns="91440" tIns="45720" rIns="91440" bIns="45720" rtlCol="0" anchor="b">
            <a:normAutofit/>
          </a:bodyPr>
          <a:lstStyle/>
          <a:p>
            <a:pPr eaLnBrk="1" fontAlgn="auto" hangingPunct="1">
              <a:lnSpc>
                <a:spcPct val="90000"/>
              </a:lnSpc>
              <a:spcAft>
                <a:spcPts val="0"/>
              </a:spcAft>
              <a:defRPr/>
            </a:pPr>
            <a:r>
              <a:rPr lang="en-US" sz="2700" b="1" kern="1200">
                <a:solidFill>
                  <a:schemeClr val="tx1">
                    <a:lumMod val="85000"/>
                    <a:lumOff val="15000"/>
                  </a:schemeClr>
                </a:solidFill>
                <a:latin typeface="+mj-lt"/>
                <a:ea typeface="+mj-ea"/>
                <a:cs typeface="+mj-cs"/>
              </a:rPr>
              <a:t>Thank You</a:t>
            </a:r>
          </a:p>
        </p:txBody>
      </p:sp>
      <p:pic>
        <p:nvPicPr>
          <p:cNvPr id="3" name="Picture 12" descr="Fried Gyoza.jpg">
            <a:extLst>
              <a:ext uri="{FF2B5EF4-FFF2-40B4-BE49-F238E27FC236}">
                <a16:creationId xmlns:a16="http://schemas.microsoft.com/office/drawing/2014/main" id="{5CB5235A-4843-6450-8446-245974A1FB86}"/>
              </a:ext>
            </a:extLst>
          </p:cNvPr>
          <p:cNvPicPr>
            <a:picLocks noChangeAspect="1"/>
          </p:cNvPicPr>
          <p:nvPr/>
        </p:nvPicPr>
        <p:blipFill rotWithShape="1">
          <a:blip r:embed="rId2" cstate="print"/>
          <a:srcRect r="4" b="13303"/>
          <a:stretch/>
        </p:blipFill>
        <p:spPr bwMode="auto">
          <a:xfrm>
            <a:off x="20" y="10"/>
            <a:ext cx="3033206" cy="3529949"/>
          </a:xfrm>
          <a:custGeom>
            <a:avLst/>
            <a:gdLst/>
            <a:ahLst/>
            <a:cxnLst/>
            <a:rect l="l" t="t" r="r" b="b"/>
            <a:pathLst>
              <a:path w="4044302" h="4706612">
                <a:moveTo>
                  <a:pt x="0" y="0"/>
                </a:moveTo>
                <a:lnTo>
                  <a:pt x="4044302" y="0"/>
                </a:lnTo>
                <a:lnTo>
                  <a:pt x="4044302" y="4683603"/>
                </a:lnTo>
                <a:lnTo>
                  <a:pt x="3973451" y="4677522"/>
                </a:lnTo>
                <a:cubicBezTo>
                  <a:pt x="3942015" y="4675526"/>
                  <a:pt x="3910877" y="4674945"/>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sp>
        <p:nvSpPr>
          <p:cNvPr id="45088" name="Freeform: Shape 45087">
            <a:extLst>
              <a:ext uri="{FF2B5EF4-FFF2-40B4-BE49-F238E27FC236}">
                <a16:creationId xmlns:a16="http://schemas.microsoft.com/office/drawing/2014/main" id="{696B4F8D-F261-41C2-B0A1-B0899F66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4425" y="3580662"/>
            <a:ext cx="5687" cy="3096"/>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089" name="Freeform: Shape 45088">
            <a:extLst>
              <a:ext uri="{FF2B5EF4-FFF2-40B4-BE49-F238E27FC236}">
                <a16:creationId xmlns:a16="http://schemas.microsoft.com/office/drawing/2014/main" id="{A3C7563A-4B20-4E0B-8548-374928B55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4425" y="3580662"/>
            <a:ext cx="5687" cy="3096"/>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Lobster lobsters on a plate&#10;&#10;Description automatically generated">
            <a:extLst>
              <a:ext uri="{FF2B5EF4-FFF2-40B4-BE49-F238E27FC236}">
                <a16:creationId xmlns:a16="http://schemas.microsoft.com/office/drawing/2014/main" id="{A10D95BA-D8DF-1407-BC55-CE38F94419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63" r="14320" b="-5"/>
          <a:stretch/>
        </p:blipFill>
        <p:spPr>
          <a:xfrm>
            <a:off x="6088614" y="278174"/>
            <a:ext cx="3055386" cy="3823391"/>
          </a:xfrm>
          <a:custGeom>
            <a:avLst/>
            <a:gdLst/>
            <a:ahLst/>
            <a:cxnLst/>
            <a:rect l="l" t="t" r="r" b="b"/>
            <a:pathLst>
              <a:path w="4073848" h="5097855">
                <a:moveTo>
                  <a:pt x="0" y="0"/>
                </a:moveTo>
                <a:lnTo>
                  <a:pt x="19820" y="5180"/>
                </a:lnTo>
                <a:lnTo>
                  <a:pt x="49402" y="7911"/>
                </a:lnTo>
                <a:cubicBezTo>
                  <a:pt x="58464" y="10327"/>
                  <a:pt x="59058" y="18121"/>
                  <a:pt x="71002" y="17994"/>
                </a:cubicBezTo>
                <a:cubicBezTo>
                  <a:pt x="107266" y="23166"/>
                  <a:pt x="172585" y="27649"/>
                  <a:pt x="221893" y="33346"/>
                </a:cubicBezTo>
                <a:cubicBezTo>
                  <a:pt x="246320" y="29951"/>
                  <a:pt x="281352" y="36453"/>
                  <a:pt x="291482" y="46142"/>
                </a:cubicBezTo>
                <a:cubicBezTo>
                  <a:pt x="303579" y="48837"/>
                  <a:pt x="332739" y="48886"/>
                  <a:pt x="344505" y="46978"/>
                </a:cubicBezTo>
                <a:cubicBezTo>
                  <a:pt x="354949" y="47257"/>
                  <a:pt x="356843" y="50945"/>
                  <a:pt x="370719" y="52379"/>
                </a:cubicBezTo>
                <a:cubicBezTo>
                  <a:pt x="385865" y="55758"/>
                  <a:pt x="418717" y="71770"/>
                  <a:pt x="432980" y="76777"/>
                </a:cubicBezTo>
                <a:cubicBezTo>
                  <a:pt x="447242" y="81784"/>
                  <a:pt x="432737" y="76599"/>
                  <a:pt x="456293" y="82419"/>
                </a:cubicBezTo>
                <a:cubicBezTo>
                  <a:pt x="464698" y="84403"/>
                  <a:pt x="462938" y="92138"/>
                  <a:pt x="481008" y="95827"/>
                </a:cubicBezTo>
                <a:cubicBezTo>
                  <a:pt x="499078" y="99517"/>
                  <a:pt x="539553" y="103782"/>
                  <a:pt x="564714" y="104556"/>
                </a:cubicBezTo>
                <a:cubicBezTo>
                  <a:pt x="592824" y="92037"/>
                  <a:pt x="582974" y="109081"/>
                  <a:pt x="634376" y="93326"/>
                </a:cubicBezTo>
                <a:cubicBezTo>
                  <a:pt x="635698" y="95341"/>
                  <a:pt x="656703" y="94474"/>
                  <a:pt x="678233" y="95822"/>
                </a:cubicBezTo>
                <a:cubicBezTo>
                  <a:pt x="699762" y="97170"/>
                  <a:pt x="745607" y="108465"/>
                  <a:pt x="763555" y="101412"/>
                </a:cubicBezTo>
                <a:lnTo>
                  <a:pt x="921892" y="100673"/>
                </a:lnTo>
                <a:lnTo>
                  <a:pt x="1012783" y="112509"/>
                </a:lnTo>
                <a:cubicBezTo>
                  <a:pt x="1044389" y="114404"/>
                  <a:pt x="1049697" y="123044"/>
                  <a:pt x="1070000" y="119654"/>
                </a:cubicBezTo>
                <a:cubicBezTo>
                  <a:pt x="1104224" y="121839"/>
                  <a:pt x="1082556" y="137881"/>
                  <a:pt x="1122043" y="124964"/>
                </a:cubicBezTo>
                <a:cubicBezTo>
                  <a:pt x="1111251" y="138700"/>
                  <a:pt x="1140599" y="121238"/>
                  <a:pt x="1160906" y="132297"/>
                </a:cubicBezTo>
                <a:cubicBezTo>
                  <a:pt x="1189386" y="124143"/>
                  <a:pt x="1218667" y="134414"/>
                  <a:pt x="1235955" y="135610"/>
                </a:cubicBezTo>
                <a:cubicBezTo>
                  <a:pt x="1253243" y="136806"/>
                  <a:pt x="1239866" y="140567"/>
                  <a:pt x="1264634" y="139474"/>
                </a:cubicBezTo>
                <a:lnTo>
                  <a:pt x="1299612" y="145010"/>
                </a:lnTo>
                <a:cubicBezTo>
                  <a:pt x="1297785" y="140439"/>
                  <a:pt x="1302846" y="141786"/>
                  <a:pt x="1316723" y="142501"/>
                </a:cubicBezTo>
                <a:lnTo>
                  <a:pt x="1353994" y="138427"/>
                </a:lnTo>
                <a:lnTo>
                  <a:pt x="1379571" y="142536"/>
                </a:lnTo>
                <a:cubicBezTo>
                  <a:pt x="1382999" y="142397"/>
                  <a:pt x="1407380" y="137923"/>
                  <a:pt x="1406891" y="134412"/>
                </a:cubicBezTo>
                <a:cubicBezTo>
                  <a:pt x="1433565" y="149140"/>
                  <a:pt x="1436234" y="139888"/>
                  <a:pt x="1463587" y="136134"/>
                </a:cubicBezTo>
                <a:cubicBezTo>
                  <a:pt x="1487038" y="137517"/>
                  <a:pt x="1466824" y="137982"/>
                  <a:pt x="1523495" y="139722"/>
                </a:cubicBezTo>
                <a:cubicBezTo>
                  <a:pt x="1545556" y="155891"/>
                  <a:pt x="1529698" y="128003"/>
                  <a:pt x="1573001" y="150645"/>
                </a:cubicBezTo>
                <a:cubicBezTo>
                  <a:pt x="1575121" y="148880"/>
                  <a:pt x="1601855" y="150499"/>
                  <a:pt x="1615848" y="152274"/>
                </a:cubicBezTo>
                <a:cubicBezTo>
                  <a:pt x="1629840" y="154049"/>
                  <a:pt x="1642482" y="151886"/>
                  <a:pt x="1656958" y="161298"/>
                </a:cubicBezTo>
                <a:cubicBezTo>
                  <a:pt x="1667535" y="164193"/>
                  <a:pt x="1648634" y="159956"/>
                  <a:pt x="1681709" y="164883"/>
                </a:cubicBezTo>
                <a:cubicBezTo>
                  <a:pt x="1714785" y="169810"/>
                  <a:pt x="1822594" y="186492"/>
                  <a:pt x="1855413" y="190858"/>
                </a:cubicBezTo>
                <a:cubicBezTo>
                  <a:pt x="1888232" y="195224"/>
                  <a:pt x="1865150" y="197788"/>
                  <a:pt x="1878624" y="198221"/>
                </a:cubicBezTo>
                <a:cubicBezTo>
                  <a:pt x="1892098" y="198654"/>
                  <a:pt x="1921110" y="191588"/>
                  <a:pt x="1936257" y="193458"/>
                </a:cubicBezTo>
                <a:cubicBezTo>
                  <a:pt x="1955273" y="195364"/>
                  <a:pt x="1958093" y="202665"/>
                  <a:pt x="1969506" y="202296"/>
                </a:cubicBezTo>
                <a:cubicBezTo>
                  <a:pt x="1980059" y="192079"/>
                  <a:pt x="1991264" y="192192"/>
                  <a:pt x="2009543" y="198388"/>
                </a:cubicBezTo>
                <a:cubicBezTo>
                  <a:pt x="2043643" y="201172"/>
                  <a:pt x="2043670" y="190662"/>
                  <a:pt x="2076599" y="192177"/>
                </a:cubicBezTo>
                <a:cubicBezTo>
                  <a:pt x="2091049" y="191598"/>
                  <a:pt x="2098780" y="194892"/>
                  <a:pt x="2122888" y="191618"/>
                </a:cubicBezTo>
                <a:cubicBezTo>
                  <a:pt x="2140054" y="192316"/>
                  <a:pt x="2174542" y="194072"/>
                  <a:pt x="2197782" y="183790"/>
                </a:cubicBezTo>
                <a:cubicBezTo>
                  <a:pt x="2222989" y="182481"/>
                  <a:pt x="2204683" y="182017"/>
                  <a:pt x="2232194" y="184607"/>
                </a:cubicBezTo>
                <a:cubicBezTo>
                  <a:pt x="2265802" y="185125"/>
                  <a:pt x="2279792" y="178894"/>
                  <a:pt x="2299212" y="180376"/>
                </a:cubicBezTo>
                <a:cubicBezTo>
                  <a:pt x="2311858" y="176121"/>
                  <a:pt x="2297536" y="181192"/>
                  <a:pt x="2346142" y="175851"/>
                </a:cubicBezTo>
                <a:cubicBezTo>
                  <a:pt x="2365406" y="185310"/>
                  <a:pt x="2381884" y="172374"/>
                  <a:pt x="2398368" y="174412"/>
                </a:cubicBezTo>
                <a:cubicBezTo>
                  <a:pt x="2424509" y="173378"/>
                  <a:pt x="2488760" y="173491"/>
                  <a:pt x="2512594" y="172027"/>
                </a:cubicBezTo>
                <a:cubicBezTo>
                  <a:pt x="2536428" y="170563"/>
                  <a:pt x="2511059" y="168382"/>
                  <a:pt x="2541375" y="165630"/>
                </a:cubicBezTo>
                <a:cubicBezTo>
                  <a:pt x="2597211" y="177879"/>
                  <a:pt x="2628371" y="155834"/>
                  <a:pt x="2684883" y="153136"/>
                </a:cubicBezTo>
                <a:cubicBezTo>
                  <a:pt x="2719188" y="136064"/>
                  <a:pt x="2743499" y="153798"/>
                  <a:pt x="2781009" y="140733"/>
                </a:cubicBezTo>
                <a:cubicBezTo>
                  <a:pt x="2806393" y="136738"/>
                  <a:pt x="2810080" y="140555"/>
                  <a:pt x="2824377" y="138690"/>
                </a:cubicBezTo>
                <a:cubicBezTo>
                  <a:pt x="2838674" y="136825"/>
                  <a:pt x="2854799" y="132329"/>
                  <a:pt x="2866792" y="129542"/>
                </a:cubicBezTo>
                <a:cubicBezTo>
                  <a:pt x="2873210" y="133180"/>
                  <a:pt x="2923100" y="126770"/>
                  <a:pt x="2921948" y="121966"/>
                </a:cubicBezTo>
                <a:cubicBezTo>
                  <a:pt x="2929361" y="123612"/>
                  <a:pt x="2949852" y="129984"/>
                  <a:pt x="2952165" y="122378"/>
                </a:cubicBezTo>
                <a:cubicBezTo>
                  <a:pt x="2990011" y="122297"/>
                  <a:pt x="3011272" y="121230"/>
                  <a:pt x="3044378" y="131368"/>
                </a:cubicBezTo>
                <a:cubicBezTo>
                  <a:pt x="3067906" y="135145"/>
                  <a:pt x="3051474" y="133118"/>
                  <a:pt x="3066117" y="135515"/>
                </a:cubicBezTo>
                <a:cubicBezTo>
                  <a:pt x="3080761" y="137912"/>
                  <a:pt x="3105156" y="133618"/>
                  <a:pt x="3129038" y="133048"/>
                </a:cubicBezTo>
                <a:cubicBezTo>
                  <a:pt x="3153252" y="133180"/>
                  <a:pt x="3181464" y="137262"/>
                  <a:pt x="3199396" y="138690"/>
                </a:cubicBezTo>
                <a:cubicBezTo>
                  <a:pt x="3217327" y="140118"/>
                  <a:pt x="3221605" y="139775"/>
                  <a:pt x="3236626" y="141617"/>
                </a:cubicBezTo>
                <a:cubicBezTo>
                  <a:pt x="3261693" y="138167"/>
                  <a:pt x="3282756" y="139985"/>
                  <a:pt x="3301529" y="147360"/>
                </a:cubicBezTo>
                <a:cubicBezTo>
                  <a:pt x="3316136" y="149253"/>
                  <a:pt x="3308650" y="153562"/>
                  <a:pt x="3319466" y="155359"/>
                </a:cubicBezTo>
                <a:cubicBezTo>
                  <a:pt x="3330283" y="157156"/>
                  <a:pt x="3337180" y="149032"/>
                  <a:pt x="3366431" y="150998"/>
                </a:cubicBezTo>
                <a:cubicBezTo>
                  <a:pt x="3376837" y="151395"/>
                  <a:pt x="3376489" y="159016"/>
                  <a:pt x="3398712" y="160121"/>
                </a:cubicBezTo>
                <a:cubicBezTo>
                  <a:pt x="3420936" y="161226"/>
                  <a:pt x="3510291" y="165983"/>
                  <a:pt x="3542998" y="167155"/>
                </a:cubicBezTo>
                <a:cubicBezTo>
                  <a:pt x="3575704" y="168327"/>
                  <a:pt x="3562463" y="165109"/>
                  <a:pt x="3578141" y="164774"/>
                </a:cubicBezTo>
                <a:cubicBezTo>
                  <a:pt x="3593820" y="164439"/>
                  <a:pt x="3612368" y="156036"/>
                  <a:pt x="3637070" y="165143"/>
                </a:cubicBezTo>
                <a:cubicBezTo>
                  <a:pt x="3655547" y="160298"/>
                  <a:pt x="3656022" y="171417"/>
                  <a:pt x="3676510" y="174285"/>
                </a:cubicBezTo>
                <a:cubicBezTo>
                  <a:pt x="3687814" y="178343"/>
                  <a:pt x="3701962" y="177166"/>
                  <a:pt x="3711295" y="179965"/>
                </a:cubicBezTo>
                <a:cubicBezTo>
                  <a:pt x="3720627" y="182764"/>
                  <a:pt x="3728005" y="183268"/>
                  <a:pt x="3734909" y="186315"/>
                </a:cubicBezTo>
                <a:cubicBezTo>
                  <a:pt x="3741813" y="189362"/>
                  <a:pt x="3743912" y="195469"/>
                  <a:pt x="3752716" y="198247"/>
                </a:cubicBezTo>
                <a:cubicBezTo>
                  <a:pt x="3761521" y="201025"/>
                  <a:pt x="3775291" y="205915"/>
                  <a:pt x="3785338" y="207746"/>
                </a:cubicBezTo>
                <a:cubicBezTo>
                  <a:pt x="3795386" y="209577"/>
                  <a:pt x="3793861" y="206743"/>
                  <a:pt x="3813002" y="209235"/>
                </a:cubicBezTo>
                <a:cubicBezTo>
                  <a:pt x="3844203" y="214556"/>
                  <a:pt x="3872302" y="218411"/>
                  <a:pt x="3907394" y="217935"/>
                </a:cubicBezTo>
                <a:cubicBezTo>
                  <a:pt x="3913972" y="227642"/>
                  <a:pt x="3924446" y="223236"/>
                  <a:pt x="3938455" y="218099"/>
                </a:cubicBezTo>
                <a:cubicBezTo>
                  <a:pt x="3964643" y="225179"/>
                  <a:pt x="4008872" y="230664"/>
                  <a:pt x="4053670" y="246493"/>
                </a:cubicBezTo>
                <a:cubicBezTo>
                  <a:pt x="4060026" y="249727"/>
                  <a:pt x="4064731" y="252068"/>
                  <a:pt x="4068686" y="253851"/>
                </a:cubicBezTo>
                <a:lnTo>
                  <a:pt x="4073848" y="255820"/>
                </a:lnTo>
                <a:lnTo>
                  <a:pt x="4073848" y="5096562"/>
                </a:lnTo>
                <a:lnTo>
                  <a:pt x="4062380" y="5097855"/>
                </a:lnTo>
                <a:cubicBezTo>
                  <a:pt x="4057192" y="5097055"/>
                  <a:pt x="4053199" y="5094472"/>
                  <a:pt x="4049820" y="5089388"/>
                </a:cubicBezTo>
                <a:cubicBezTo>
                  <a:pt x="4009878" y="5087267"/>
                  <a:pt x="3968705" y="5061632"/>
                  <a:pt x="3943125" y="5073727"/>
                </a:cubicBezTo>
                <a:cubicBezTo>
                  <a:pt x="3944749" y="5052314"/>
                  <a:pt x="3930432" y="5060350"/>
                  <a:pt x="3902578" y="5055197"/>
                </a:cubicBezTo>
                <a:cubicBezTo>
                  <a:pt x="3882656" y="5049199"/>
                  <a:pt x="3839627" y="5036588"/>
                  <a:pt x="3823591" y="5030823"/>
                </a:cubicBezTo>
                <a:cubicBezTo>
                  <a:pt x="3807556" y="5025058"/>
                  <a:pt x="3795270" y="5029266"/>
                  <a:pt x="3779178" y="5023718"/>
                </a:cubicBezTo>
                <a:cubicBezTo>
                  <a:pt x="3786402" y="5005404"/>
                  <a:pt x="3690441" y="5017899"/>
                  <a:pt x="3727041" y="5004453"/>
                </a:cubicBezTo>
                <a:cubicBezTo>
                  <a:pt x="3699629" y="4993542"/>
                  <a:pt x="3709708" y="4998999"/>
                  <a:pt x="3695215" y="5003935"/>
                </a:cubicBezTo>
                <a:cubicBezTo>
                  <a:pt x="3660744" y="4999180"/>
                  <a:pt x="3657695" y="4997754"/>
                  <a:pt x="3617918" y="5002257"/>
                </a:cubicBezTo>
                <a:cubicBezTo>
                  <a:pt x="3600258" y="5001551"/>
                  <a:pt x="3594004" y="4999083"/>
                  <a:pt x="3578292" y="4997633"/>
                </a:cubicBezTo>
                <a:cubicBezTo>
                  <a:pt x="3562580" y="4996183"/>
                  <a:pt x="3553912" y="4997238"/>
                  <a:pt x="3523647" y="4993560"/>
                </a:cubicBezTo>
                <a:cubicBezTo>
                  <a:pt x="3499709" y="4988949"/>
                  <a:pt x="3482330" y="4990238"/>
                  <a:pt x="3462999" y="4987582"/>
                </a:cubicBezTo>
                <a:cubicBezTo>
                  <a:pt x="3443667" y="4984927"/>
                  <a:pt x="3431887" y="4980755"/>
                  <a:pt x="3407661" y="4977626"/>
                </a:cubicBezTo>
                <a:cubicBezTo>
                  <a:pt x="3386862" y="4968882"/>
                  <a:pt x="3308417" y="4989840"/>
                  <a:pt x="3292705" y="4963636"/>
                </a:cubicBezTo>
                <a:cubicBezTo>
                  <a:pt x="3235824" y="4968918"/>
                  <a:pt x="3219730" y="4958334"/>
                  <a:pt x="3172975" y="4953691"/>
                </a:cubicBezTo>
                <a:cubicBezTo>
                  <a:pt x="3127763" y="4948837"/>
                  <a:pt x="3122071" y="4951787"/>
                  <a:pt x="3074842" y="4939189"/>
                </a:cubicBezTo>
                <a:cubicBezTo>
                  <a:pt x="3037951" y="4926629"/>
                  <a:pt x="3018156" y="4922664"/>
                  <a:pt x="2975114" y="4919945"/>
                </a:cubicBezTo>
                <a:cubicBezTo>
                  <a:pt x="2971916" y="4927359"/>
                  <a:pt x="2920569" y="4912496"/>
                  <a:pt x="2912264" y="4910306"/>
                </a:cubicBezTo>
                <a:cubicBezTo>
                  <a:pt x="2913215" y="4915182"/>
                  <a:pt x="2886096" y="4917324"/>
                  <a:pt x="2879068" y="4913219"/>
                </a:cubicBezTo>
                <a:cubicBezTo>
                  <a:pt x="2816888" y="4916083"/>
                  <a:pt x="2797908" y="4934735"/>
                  <a:pt x="2751306" y="4924939"/>
                </a:cubicBezTo>
                <a:cubicBezTo>
                  <a:pt x="2714930" y="4924870"/>
                  <a:pt x="2716667" y="4934409"/>
                  <a:pt x="2664406" y="4934300"/>
                </a:cubicBezTo>
                <a:cubicBezTo>
                  <a:pt x="2642420" y="4938458"/>
                  <a:pt x="2649006" y="4930226"/>
                  <a:pt x="2621651" y="4930533"/>
                </a:cubicBezTo>
                <a:cubicBezTo>
                  <a:pt x="2586738" y="4948131"/>
                  <a:pt x="2549613" y="4936664"/>
                  <a:pt x="2500282" y="4936142"/>
                </a:cubicBezTo>
                <a:cubicBezTo>
                  <a:pt x="2439944" y="4934837"/>
                  <a:pt x="2389504" y="4942093"/>
                  <a:pt x="2337000" y="4934320"/>
                </a:cubicBezTo>
                <a:cubicBezTo>
                  <a:pt x="2317698" y="4940567"/>
                  <a:pt x="2291907" y="4948971"/>
                  <a:pt x="2270703" y="4938111"/>
                </a:cubicBezTo>
                <a:cubicBezTo>
                  <a:pt x="2215033" y="4939841"/>
                  <a:pt x="2221532" y="4944790"/>
                  <a:pt x="2200316" y="4938470"/>
                </a:cubicBezTo>
                <a:cubicBezTo>
                  <a:pt x="2158078" y="4940893"/>
                  <a:pt x="2164891" y="4935351"/>
                  <a:pt x="2126710" y="4932347"/>
                </a:cubicBezTo>
                <a:cubicBezTo>
                  <a:pt x="2095620" y="4927728"/>
                  <a:pt x="2111086" y="4928153"/>
                  <a:pt x="2082324" y="4927593"/>
                </a:cubicBezTo>
                <a:cubicBezTo>
                  <a:pt x="2055130" y="4936130"/>
                  <a:pt x="2036508" y="4925578"/>
                  <a:pt x="2029206" y="4923365"/>
                </a:cubicBezTo>
                <a:cubicBezTo>
                  <a:pt x="2003508" y="4924806"/>
                  <a:pt x="1965456" y="4913048"/>
                  <a:pt x="1969765" y="4928228"/>
                </a:cubicBezTo>
                <a:cubicBezTo>
                  <a:pt x="1933670" y="4907655"/>
                  <a:pt x="1935015" y="4928539"/>
                  <a:pt x="1896446" y="4923240"/>
                </a:cubicBezTo>
                <a:cubicBezTo>
                  <a:pt x="1876120" y="4915707"/>
                  <a:pt x="1849790" y="4911657"/>
                  <a:pt x="1837029" y="4921066"/>
                </a:cubicBezTo>
                <a:cubicBezTo>
                  <a:pt x="1759478" y="4909120"/>
                  <a:pt x="1806390" y="4905512"/>
                  <a:pt x="1727326" y="4892968"/>
                </a:cubicBezTo>
                <a:cubicBezTo>
                  <a:pt x="1686312" y="4886651"/>
                  <a:pt x="1625466" y="4884219"/>
                  <a:pt x="1593578" y="4875201"/>
                </a:cubicBezTo>
                <a:cubicBezTo>
                  <a:pt x="1561690" y="4866183"/>
                  <a:pt x="1553872" y="4870257"/>
                  <a:pt x="1529199" y="4863739"/>
                </a:cubicBezTo>
                <a:cubicBezTo>
                  <a:pt x="1504527" y="4857222"/>
                  <a:pt x="1472957" y="4856729"/>
                  <a:pt x="1453102" y="4853389"/>
                </a:cubicBezTo>
                <a:cubicBezTo>
                  <a:pt x="1433246" y="4850048"/>
                  <a:pt x="1412604" y="4842097"/>
                  <a:pt x="1410062" y="4843700"/>
                </a:cubicBezTo>
                <a:cubicBezTo>
                  <a:pt x="1370061" y="4835203"/>
                  <a:pt x="1358114" y="4845698"/>
                  <a:pt x="1334230" y="4827940"/>
                </a:cubicBezTo>
                <a:cubicBezTo>
                  <a:pt x="1313790" y="4825698"/>
                  <a:pt x="1309169" y="4823751"/>
                  <a:pt x="1287424" y="4823328"/>
                </a:cubicBezTo>
                <a:cubicBezTo>
                  <a:pt x="1265680" y="4822905"/>
                  <a:pt x="1234048" y="4825438"/>
                  <a:pt x="1203760" y="4825401"/>
                </a:cubicBezTo>
                <a:cubicBezTo>
                  <a:pt x="1172376" y="4827120"/>
                  <a:pt x="1171591" y="4843575"/>
                  <a:pt x="1142353" y="4826911"/>
                </a:cubicBezTo>
                <a:cubicBezTo>
                  <a:pt x="1142648" y="4830450"/>
                  <a:pt x="1127453" y="4831600"/>
                  <a:pt x="1123543" y="4831484"/>
                </a:cubicBezTo>
                <a:lnTo>
                  <a:pt x="1092581" y="4833192"/>
                </a:lnTo>
                <a:lnTo>
                  <a:pt x="1089970" y="4827604"/>
                </a:lnTo>
                <a:cubicBezTo>
                  <a:pt x="1078405" y="4825299"/>
                  <a:pt x="1058546" y="4830811"/>
                  <a:pt x="1046990" y="4831800"/>
                </a:cubicBezTo>
                <a:lnTo>
                  <a:pt x="1020627" y="4833537"/>
                </a:lnTo>
                <a:lnTo>
                  <a:pt x="1010602" y="4832752"/>
                </a:lnTo>
                <a:lnTo>
                  <a:pt x="1006327" y="4832812"/>
                </a:lnTo>
                <a:lnTo>
                  <a:pt x="995285" y="4828639"/>
                </a:lnTo>
                <a:cubicBezTo>
                  <a:pt x="985016" y="4827594"/>
                  <a:pt x="977337" y="4820880"/>
                  <a:pt x="971197" y="4819859"/>
                </a:cubicBezTo>
                <a:cubicBezTo>
                  <a:pt x="965058" y="4818838"/>
                  <a:pt x="963247" y="4826590"/>
                  <a:pt x="958444" y="4822516"/>
                </a:cubicBezTo>
                <a:cubicBezTo>
                  <a:pt x="964528" y="4819545"/>
                  <a:pt x="954985" y="4817124"/>
                  <a:pt x="950776" y="4814966"/>
                </a:cubicBezTo>
                <a:lnTo>
                  <a:pt x="912589" y="4812307"/>
                </a:lnTo>
                <a:cubicBezTo>
                  <a:pt x="866435" y="4815189"/>
                  <a:pt x="882762" y="4802056"/>
                  <a:pt x="868646" y="4810372"/>
                </a:cubicBezTo>
                <a:cubicBezTo>
                  <a:pt x="833647" y="4816986"/>
                  <a:pt x="825964" y="4816964"/>
                  <a:pt x="813484" y="4815448"/>
                </a:cubicBezTo>
                <a:cubicBezTo>
                  <a:pt x="774068" y="4820782"/>
                  <a:pt x="767891" y="4822976"/>
                  <a:pt x="717218" y="4827378"/>
                </a:cubicBezTo>
                <a:cubicBezTo>
                  <a:pt x="688925" y="4839908"/>
                  <a:pt x="680839" y="4840723"/>
                  <a:pt x="659409" y="4845952"/>
                </a:cubicBezTo>
                <a:cubicBezTo>
                  <a:pt x="633011" y="4854112"/>
                  <a:pt x="639997" y="4860055"/>
                  <a:pt x="607917" y="4863927"/>
                </a:cubicBezTo>
                <a:cubicBezTo>
                  <a:pt x="591636" y="4868226"/>
                  <a:pt x="579429" y="4878384"/>
                  <a:pt x="569284" y="4882117"/>
                </a:cubicBezTo>
                <a:cubicBezTo>
                  <a:pt x="559139" y="4885850"/>
                  <a:pt x="555067" y="4884639"/>
                  <a:pt x="537968" y="4887374"/>
                </a:cubicBezTo>
                <a:cubicBezTo>
                  <a:pt x="526595" y="4886448"/>
                  <a:pt x="489777" y="4886423"/>
                  <a:pt x="482916" y="4888156"/>
                </a:cubicBezTo>
                <a:cubicBezTo>
                  <a:pt x="463365" y="4898273"/>
                  <a:pt x="445824" y="4886936"/>
                  <a:pt x="411637" y="4886771"/>
                </a:cubicBezTo>
                <a:lnTo>
                  <a:pt x="371262" y="4888142"/>
                </a:lnTo>
                <a:cubicBezTo>
                  <a:pt x="363928" y="4882747"/>
                  <a:pt x="306156" y="4880831"/>
                  <a:pt x="302060" y="4873520"/>
                </a:cubicBezTo>
                <a:cubicBezTo>
                  <a:pt x="280888" y="4866176"/>
                  <a:pt x="280811" y="4847663"/>
                  <a:pt x="248012" y="4840618"/>
                </a:cubicBezTo>
                <a:cubicBezTo>
                  <a:pt x="230331" y="4833575"/>
                  <a:pt x="240156" y="4851312"/>
                  <a:pt x="195979" y="4831260"/>
                </a:cubicBezTo>
                <a:cubicBezTo>
                  <a:pt x="165972" y="4807991"/>
                  <a:pt x="63439" y="4789506"/>
                  <a:pt x="10733" y="4758959"/>
                </a:cubicBezTo>
                <a:lnTo>
                  <a:pt x="0" y="4750844"/>
                </a:lnTo>
                <a:close/>
              </a:path>
            </a:pathLst>
          </a:custGeom>
        </p:spPr>
      </p:pic>
      <p:sp>
        <p:nvSpPr>
          <p:cNvPr id="2050" name="AutoShape 2" descr="data:image/jpeg;base64,/9j/4AAQSkZJRgABAgAAZABkAAD/7AARRHVja3kAAQAEAAAAZAAA/+4ADkFkb2JlAGTAAAAAAf/bAIQAAQEBAQEBAQEBAQEBAQEBAQEBAQEBAQEBAQEBAQEBAQEBAQEBAQEBAQEBAQICAgICAgICAgICAwMDAwMDAwMDAwEBAQEBAQECAQECAgIBAgIDAwMDAwMDAwMDAwMDAwMDAwMDAwMDAwMDAwMDAwMDAwMDAwMDAwMDAwMDAwMDAwMD/8AAEQgBLAHCAwERAAIRAQMRAf/EAQYAAQABAwUBAQAAAAAAAAAAAAAIBwkKAQIEBQYDCwEBAAEEAwEBAAAAAAAAAAAAAAgFBgcJAQIEAwoQAAAGAQMCAwMFBwoMEQkJAAABAgMEBQYRBwghEjETCUFRFGEiMhUKcSPTFpZYGoGRQjPUldUXVxihsVJickMkdrY3dznR8ZKyU5M0dHW1JjZWl7c4GfDBgtJzsyVGKKNUhJS0NUWFSBEAAQMDAQUDBQkICg0JCAMBAQACAxEEBQYhMRIHCEFRE2FxIjIUgZFCUiMVFhgJobHRclOT01XBYpLSM0NzJHUX8OGCosJjs1S0NTZ2N7I0RGSUtVY4OfGDdITERZVGJWVmGf/aAAwDAQACEQMRAD8Ax2BuIWN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Fcw9KLghinqJ8mcg2GzHPch26qqbau33BZvsZgQbGxfnV13W1Tdc4zYKTHRFW1PUtSi1V3JIvaMZ819eXfLrTMefs4I7mV922IseSGgFrnVqNtainur342zZe3BhkJDeGuzesjP9FQ2K/Os3e/JfFvwwjl9azPfqmz/AHcirn0dtfjyfc/An6KhsV+dZu9+S+Lfhg+tZnv1TZ/u5E+jtr8eT7n4E/RUNivzrN3vyXxb8MH1rM9+qbP93In0dtfjyfc/An6KhsV+dZu9+S+Lfhg+tZnv1TZ/u5E+jtr8eT7n4E/RUNivzrN3vyXxb8MH1rM9+qbP93In0dtfjyfc/An6KhsV+dZu9+S+Lfhg+tZnv1TZ/u5E+jtr8eT7n4FSbfb7N5xL45bP7i747ocwd2qfBNscVtssyGWrGcTJ1cSriuPohQ21yEfEWNi+lLEdoj7nXnEpLqYq2B6kdXajzFvg8VhrN9/cytjYOOTe40qe4AbSewCq6S4KyhjMr5HhjRU7vwLFz4y8fMx5Z8itsuPe1cKYu63Py1NbFky2lSVYziTDpSLvKb74ZHYiNj9QfmyVkSUd5kRdDEpNTahs9J6cutQ5RzfZ7WHiIGzjkpRrGV7Xu2NCt22gddXDYY60cfeHefMsuUvsqGxWideVm7pn2p7jLFsXIjVoXcaS89WiTV1ItT0IRFPVZna/6ps/3ciuX6PWvx5PufgT9FQ2K/Os3e/JfFvwwfWsz36ps/3cifR21+PJ9z8CfoqGxX51m735L4t+GD61me/VNn+7kT6O2vx5PufgT9FQ2K/Os3e/JfFvwwfWsz36ps/3cifR21+PJ9z8CsP+sF6Z+E+mfnex+HYVuZle5jO62MZVf2MzKq2srXap3H7GPDYZhIrVKS63JQ8Zr7+pGXTxGeeT/My95mWF9e3ttFbOtJY2ARlx4uMEkni7qdipGTsI7BzBG5zuIHf5FZ8GYFS0BEBEBEBEBEBEBEBEBEBEBEBEBEBEBEBEBEBEBEBEBEBEBEBEBEBEBEBEBEBEBEBEBEBEBEBEBEBEBEBEBEBFNbgTzn3J9Pbeu43z2sxPE8yyS5wOft+/VZm9YMVTVZY2cK1cmsO1iFyUzW34KEkRl2mgzIzFl690LjeYeEZgsrLLDasnEodHwl3EGltDxbKUPnXqs7t9lN40YDnEEbVeK/SkeaX8g2wX755h+CGHPqt6K/z/ACHvRqqfSG5/Js98p+lI80v5Btgv3zzD8EH1W9Ff5/kPejT6Q3P5NnvlP0pHml/INsF++eYfgg+q3or/AD/Ie9Gn0hufybPfKfpSPNL+QbYL988w/BB9VvRX+f5D3o0+kNz+TZ75Xye+1L80GGXX3NhthDQ02pxRIscxW4okkZ9jaEsmpxxZ9EpLqpRkRdTHI6WdFOIaL+/qfJGn0hufybK+crMa4UZ/v7urxl2q3L5M4pi2CbuZ7j0fK7vC8RVZOVmLwbkimUtRIdtEplOWjFc4g5B6dhOK0LwEN9bWGn8Tqa7xumZZZ8RbyFjZJKcTy3Y5w4dnCTWnbRXNbOmfA184DZSKkDsWK59pr55qyTKcT4DbeXXdR4yup3H3+dgSEqZnXREU3BMFmLZcUS24JmmylNmZGTiENrLUtBKnpk0F7NaS6/yLPl5Q6G0BG0N3Syiu6vqNO3YSQrfz15us4z5XfsD9lSo+zR8CU7cbUZHzi3EpfKzneth3G9o2p8Y0yaHaWskrbdvIpPJJbD2d2rbkhLiejlcljqZKMhavUvr35yy0eh8c+tjYnjnodjp3DY003+E2gI7H8S9GCszFEbqQem/d+L/b+8vVerL69OY8LOR8Xjrxxwfbvcm2xDHo0/d26zCytUxaPJbptE6pxOrTSJdQ5OhUzrMmYpxReWuSTRkS0KIeXlJyEsta6bdqLUk9zbRSyEW7Y2tq5jdjpHcXYXVDab+Gu4hdsjmDaTiGFrXOpU17PIrXf6UjzS/kG2C/fPMPwQyl9VvRX+f5D3o1T/pDc/k2e+U/SkeaX8g2wX755h+CD6reiv8AP8h70afSG5/Js98p+lI80v5Btgv3zzD8EOPqt6K/z/Ie9Gn0hufybPfKtX+od6ku7nqSZTthlu7uD4PhE/aqkvaKlYwiRayWLGNkMtmZKesFWraHEOMqYSTaUaloZn7RlTl5y2xHLa1urPETzzx3UjXuMoaCCwEADh2ba7VT72/kvy0yNDS2u7yq3eMiLwoCICICICICICICICICICICICICICICICICICICICICICICICICICICICICICICICICICICICICICICICICICICICICICIFKor0HoacCT5r8xKbIcxqjm7G8dJFPuVuGchhTldkOTRZhSNvsGcUpJsu/WN3GKfJbM/nw691Bl84tcL889fDRGjpLezdTOZEOhhodrGEUml7xwtPAD2OeCqriLP2q543j5GPafKewfs+4s7vnVy2wvg1xa3N5A5SiM7+J1EqDhWN+YhlWT51aEVXheMxmiUhXlTrp9lLxtkfkxUuOeCDEENCaSvNdaptdP2tR40lZH/Eib6Ujz5mg073UHaruu7htpbumfuA2DvPYF+d9wk46bneqhz7rsbze0tLqRuTmlnvByLzfVZvV2FptDsckWl9WrcSTbF/8PrkGZJ85SUloNiGttR4zlXoB1zYNbG22gFvZxd8nDRmztDfWee7arLtIZMle0k2gnicfJ+xXcs/znhyl229NbhNlm5VbU1dXGwLE6/ANlcAgk1Dj2eVuwCo8FxitjF1TCiLbbU6ZEZIYZM1H7Rr/wBBaWyfMvW8WMle9zriYy3Mp2lsdeKV7vKdtO8nYrxu7iOytTLs2CgHeewL8wrLsvyvcLLMoz/PLqTkeb5xkFvlmXX0tanH7bIr+c/Z20xRrM1JacmSVeWjwbaJKC6EQ2f2lnaY60ix9gwR2MEbY42Dc1jAGtHvDae07VYLnukcZHmr3GpPlXnh6F1QEQEQEQEQEQEQEQEQEQEQEQEQEQEQEQEQEQEQEQEQEQEQEQEQEQEQEQEQEQEQEQEQEQEQEQEQEQEQEQEQEQEQEQEQEQEQEQEQEQEX3iQrKzmwKqkrpNvd3FhBpqOohoU7Ltrq2ls11TWRW0Ealvz7GS20ki9qx1c+KNjpZnBkDGlznHc1rQS5x8gaCUAJNG7XHcv04vSV4MVvArh1gm2c6LGXunlzTO4O81yhkkSZ+dX0Rh16rW4pCX/g8ZidkNlpRmlC0uqTp5h66xubeupNe6xnycZPzVD8lbNrsETCaO7qvPpE9opXcr+x9oLO1bF8M7Se8n+yixOftFfP0uRvJaPxkwK9+J2b4wy5P4zPwX1Lr8p3olw3I9u+55Zm1JYwapfXEa07km/JWouqeks+nTl/9HNMnU1/HTM5Ro4KjbHbA1b5jK4Bx8gCtvOXgmm9mYfk4zt7uL+0sgL7PxwEVxK4ntby7h0pV++XJdivzXIW5zCW7DEdvvJ87B8MPvST0N5uucRLntHoRy3OpapEfeoLX41dq04XHP4sHjC6NlD6MktaSyeUcVWsPxR5VWsPZ+y2oe8UmftPeB2D+ztWOH9oA5+/zt+Vq9lsAuvjNjOMc60xmC5Ckm5WZhuqalQ8xyZPYpTMiNSOtKrIiyM0KSx5yPpiSPT/AMv/AKI6SGayEfDnco0PNR6UcG+Nnk4vXd56HcqJmb32i48Bh+TjPvu7fe3KwsM8qjICJ4eI5AJNBvSoW0lpNRITqpauiUoSpalH7iJJGZmO3hv4S47GjeSQAPfXAcCeEbXHcBtJ95elq8NzO8PSkw/Kbc9SIiraKxlmZn4EXlMK1Mxa+V1ronA/69zWJsqb/Gu4Y6efieFWLLT2ocl/q7H30/8AJwSO+8F7eNsDvvMQbkbZfc5xBGRd34nXCNTMu4jLvjlqWhjHlz1JdOllL4N1r3SDJe750tSRQ02/Kb/Irkg5V80LlviQadzTmd/sko/wVuf4/b9Rmzee2W3PS2RkRqLDrdemv9amOZ+BDpB1LdONzKIYdfaQMh7PnS1FffkXablTzSgjMsunc0GDt9llP+CvD3GG5lj3cd/h+U0ZI+mq2orCClGnj3G+wkkkXt1GRsNrXROpCBp3NYm/c7cLe7hlJ83C41Vs3+ntRYoE5TH31sBv8WGRgHukLzRGSi1Sepe8hcxa5po4bVRwQRUblqOFygIgIgItNS1IupqUZElKSNSlGfgSUpIzMz9g5DSQXfBAqSdgAG8knYuKioA2k7u1VuwbjZyA3KQ29hW0ObW8N009lm5Tya+qNK9O1wrCY23G8v8ArtdCGAuYnVV018pnug5ha309j75u+D2qOW4B7vBjcX12bBRZH03yf5pauaJdP4HIz2zt0hidHEa7vlHgNp5aqSlP6Y/LG0ZJ6ZR4XjxqSSiYt8urnHyIy10UmE8vtUImZ/7XLoowkhjsspncrQ0ra4y4APlBkYAR217RuWYLLo155XcQkuLbH2teyS5Y4jziMmi9DK9K7k6y2lcay20mr7VGplGQmwolEWpJJTyiSZqPp7hatl9sn0gXMwiurbV1vGSBxusC4AfGIaCQBvVTuOifnJE0GCbEyuO8CVzae67YqY5L6eXLnGm1vfxZN5CwktScxe/q7d5ehfsIUd5cpRn7OnUZh0p9p70Q6slFuzWIxs5psyFpcWrdv+Nka2PZ27dis/M9KPPjCtMjsO26iA3288Uh9xgJcfeUZ8u2s3OwFxTeb7eZlipoUaVLuqCwhsdxa69shxkmlkWniRiW2i+bnKfmREJuX+psFmWGlBaXkMr9u0VY15cD5CFh3PaI1ppZ5ZqTE5Gxp2zQSNb7jiKFeBStKi1SojI/D/S8RkRzHtNHAgq1w4EVB2LcOq5QEQEWilJSWqj09ntPx+QtTHZrHO9ULguaN5Wo6rlARARARARARARARARARARARARARARARARARARARARARARARARARARARZEn2dngOfJHk3J5OZ/TKk7Q8ZZkeVj6JkclV+Vbz2DCzpIqSeQpqZGwqpU5NkJLXtkyYh9DIhHbqK18NNaYGl8e+mXybSH0O2O3B9I7NoMjqNHkD1W8HZ+NN7U8fJsOzyu/tBZXvq3c7qzgPxAzTcOvnR/4284Q/t1spUKdIpUjOL6FKL8YEtEonDiYbVtv2S1aGg3WGm1fthCJ3KPQcuvtYQ4+Vp+aIPlrlwGwRMI9DzyGjB5CSNyuLIXYs7Z0n8YdjfOfwb1hOejHwYtOfnNSsnZ/HlXm0e0dqzvBvnbzyW8xldwu1KzpMMlSXNUyZGYZApK5TRmazrEPn+xE2udGu4tAaIczHkR5e7Ybe1aNhjbw8LpAOwRs9U/HLVauKtDeXfHJtjaeJx7z2D3/ALizB/Wy59RuB3Dy2g4LZsV++m9DUnbHZuFGWlEui+Lgrav84Qy2oltRcLozW80oy7FSvKQXU9BD3kly/dr3WLJL9hdg7Kk1wTudQ+hF55XUB7eGpVzZS89jtSW/wztjfP3+4vzqcHwDcPdLJYmI7b4ZmG5eZ2rpqj0GJVE3IsgnuvOfPlOMRyW4ZuvKM1uuKIjUZ6nqNi9/kMdirU3mSnhtrJmzikcGMFOyp+8FZDGSSO4WAuee7aVcixT0SPVHy6GmexxYtsbYUwUnyc3yugxexaaNBrJUuvluOvQjMkqL74ZdUmXsMY2u+d3K2zdwOyrJXVp8lG94PmI2H3FUGYjIP28AA8pAXUXfpP8AM7Z5ubkfILizyBXgVY0Uubd7EwKDcNtEJtZpfkzZ8ZqezDipPQiUlBqMz1Fs6o5uXWVxwteTuQ0u/VDyQBm33MELTT0Q1kL43ud31dw+RXBp3FabZdl+tvnRuObTZYtidI4dtTI1wHkoKr1eyjfpZLnsU+VQdwKjJ2XyjSo++Sr2rYjzUL7DZnMMriVkR1LhGSiUwkvfqNbXUJ//ANlLSznyOk5NMXGng0u4dLx28lyGb6sFw2S5f6PdKfIpa8tvqTTyxW+VbkGZIkCuVdK2Mu7K8BEI8vogK8Lge1Gw9PUwrLbjb7bFunlNIdg2+O0VHLYlNmRKbdRYssLW6sy66qV3e8aKeZXO7qWzeauMNzX1PrD5+hkImtb27u4XxuGwgwOe1rQN1Gjh7lsC0xofljYWMV5pHFYdtg9ocyWCGFwcCNhEjWmpp3mqq6zpHQlqOhEdpBaNtMoQ02gvchCCSlJfcGDLh8l3K6e8c+a4eauc9xc5x8riST7pV9xgRNDIgGsG4NFAPMBsX2897/ZXP9Uf+iPP7NbfEZ7wXfxH9599PiH/APZXP9Wr/RHHstsfgN94Jxv+MVxpTTU5hyNOYYmxn0Gh+NLZbksPIPxQ4y6lTa0H7jIyHssri5xlwy8xkstteRmrJInuje097XtIc0+UFfOZjLmMw3LWyQOFC1wDgR3EHYVZk9S7jLtXiOB1+9eC49X4dkX40wqLIq2jYRCpL+Nax5brc1VYySIsW0iSIpffG0p8xC1d2pkWm/P7JXq45y685iXnIPmPk7jPaZZhpLyxuLt5lu7N9vJEx0PjvrJLbyMlPoyOd4bmN4KAkHXl1i8mtE4LS8XMbTVrFj8uL1kM8cLQyGdsrXUeY20a2Rjmj0mgcQJ4q0CsrDfktdKAi7/F8UyjN7uJjWF47c5VfznEtRamigPT5bi1HoRqS0k0NII/FSzIiIW7q3V+ktAafn1XrvJ2OH03bMLpLm7mZDE0DuLjVx7g0ElVPCYTN6lyTMPp20uL7KSGjYoWF7jXvpsA8pIV0LZT0qdwck+Eud8cpY2+qV9jx4njnkW2WPNn87ypk91LlfVGouhpJBuJ18RqA5//AGzHK7SRnwHT1h5NVZttWjI3nHbYxrvjRRtLZ7kDeCHhh7lNLlz0Q6pzQjyPMi9bi7EgH2a3pLckb6OkIMcddxABcO9XV9quI/HnZpEdzDtt6d+4YSn/AJTZM2WR5C44RdXkz7T4lcRalddGexJewhpn5zdcXVHz4kli1xqu9gwUpP8AMMefYbJrfiGK38PxQBsrLxOPadpU4tD8h+VHL1jHafxFu7IMA/nE48ecn43iScRafI2g8ikia1GlKDUfYktEp/YpIi0IiIuhERCJYjYHGQD5RxqT2mu01Pbt2rL5c47Cdi2juuqAiAi2yW25jDkSY01MiOpNDsWU0iRHdQfQ0OMupW2tB6+BloPrZzT465be46SS3vWGrZInGORp72vaQ5p8oK4lYy4iMFw1skDhQtcA5pHlBqD7qjNuHw14zbnk+5ke1NDBsJBLNd1iqFYtak4ov245FKqH5zhH7V6iXfK/r46ueURih0vrPI3WJipS1yXDkbctFPRDboSlooKehSm8bVhvVnT5yc1mHOy+DtY7p2+W2Hs0te/ih4Knz1UJMx9I7Apjjj+A7u5Vj6V9xt12S1kC9jNa6mSSlMMszVpT001WZ6ePUbBNC/bd8w7GJkHMvQuIyUjRtmx9zLaPcf5ORzohUb6NAru2KN+f6D9MXDzJpjO31o01pHPHHO0d3p0a8jzmqo696RG5SX0oi704M9GM1d77uPXDLyE/2syY+LPuUr2lr0Gd7b7b7k++1L7zQepYr6g9Bl3bPbX4Xp+HuHYe1Y/f0F6vEgEeosa6E7yYJQR3bOM7fdVQ8Q9IetakNOZ9vZYT2EmRuQMOx5mvU8WpdzaZdqUxxB/1xaDFut/tw8g+0fFy25ewW9ya8M2UvjM1uzY7wrbwge8tdVXXgOgqyEzXao1FNLF2stIGx17hxycbh59/avS7xt8NeCWIWdBiGE4/nu+F3UvRKeuyZbWYXcJySyppF3kj9icxiiq2FL7yZaJs3tO0iIW1yGuuvb7RfXNlqjXGoMlpfp2x16yW5mx4djLa4Ebw42li2Hw5LyZ9OEzSl4iBLiSVV+YLen3plwE2LwGNtcnzIuYC2OO4pdTN4hQSzuk4hDECa8LeEvpwgbaixUpa3FrddNKnXVrddUhJNoU64o1uGhtJEltBqUeiS6JLoQ/RKGRxtEUQIiY0NaCanhaKCpO0mg2k7Sdp2rWeXOe4vfQvcSTQUFSamgGwCu4DYNy2jlcICICICICICICICICICICICICICICICICICICICICICICICICICL0uFYTlm5ma4dttgVVIvM43Byenw7EqiI0t6ROvLyUiJFIm0EajZioUt90/BLTSjHmvb20xtjNkr94jsbeJ0kjjsAa0VPv7h5SF2Yx8sgij2vcaDzr9S/gZxMxLg1xQ2u2AoThk7iNF9a53fp8ttOQ55bNon5fkMuQZNk40cwvIZcXoaYUdlJ/RGrLXurbzXWrLrUE/FSWThiZ8SJuyNgHm2n9sT3rINpbttbdsDfgjb5T2rAq9avnXP53c0LqFgb06+2i2TnTNodmaeu818styV61jwcpyWuiI7ienZZk0diuiaEajaiJ7ejhie3JTQcehNFRyX4bHmL4C4uHH+LYGksYT3RsJe7yuPcrQy12bu64I9sbNgHee37uxZnvpHcJqb08OEeO0Oarq6zcnLK5e7W/mTPrbjRol7LrVWL9dJnOm2TdPhNQamEG4ZE1o6euhiF/NzW83MTW8k9kHOxsLvZ7Vg2ktDqAgfGldtNN+xXRjrRtlahhpxna4+X+0sHj1UOa8z1CubGVbgQLduv2lxSU7tdsg3aPPM1cHEK6abUnKZjZqdOG9mVm18Y+otfKSZJL5paCcfKvRLOXmiYsfIziy0rfHueEVcZCNkY7/AA2+iO/fvVp5C79uvCQaQg8La7qd/urpfT55CckeH+/OcxtiF1OMb632KKrquhy6jh21dmz2KPP5AW28tMpvz0Qs0Yc74cmA8w66pslodNJkPvzB09pvWGAgfng+XBRy1c6NxaYxIAzxhTtjPrB4IANCKrtYTXFrO+OOgmI3Eb6bae73rl33Lblrm22s7e+DvpuPBs+QW9WVbKb5Q4uR3bkGxrMsvsd3DoaOPDtJs08ZqY689lV8BmH8M7GYimySu0jIfO30jpGyybcJJYWzo8fZR3NqSxtQ6Nj4nuJaBxuPhNe4u4gS4GiG7unwCUPcC+Qtd7tCB5N/ZRV9qeZnNfYLJOR+zu0/IPO9v9luMN3YbqsQoMll+Y3nFhj2G4Zj+NTryfHl2dpj9pcWD0sqWS85XufBOr8ru1UKDLozRWftsbmctj7e4zWUYICSKDwg+SR7w0Ua17WgN8UAOHEBWi+7Lu7hfJE19IYtvlrsAFe6u2inR/Hpww9YSfthtxyQ49o4tb67q4k/R7acw8eusYhWWX7oYDiVncbkZVuPRN12NY/bbY2s+Kwlh6abj/xL6o7DyDIlIsQYLW3J1lzk9NZH51wVpMHzY9zXkRwyyNbCyF9XvbO0E1DKCg4nNO4+vxLTKta24ZwSPFA/ZtIHpV3Vb5/MrSmWVvLD0muQk/aXMVMWFM42xkFTEiTJE7abejb6a8XwOaYHM73I0JcxlREtcZRPRJBkl3vT427zy6c+RHXHoAy6ntRBqpjHMt8pExrMnjrgDZHM6gdcQtd60M3Gx7K8HA6hF/cseb+ueSeZEuCmdNhHOBlspHE20zK7SwbopKbns4SD63EKg309lt5ML3526pNysFlKcqbVBszq2SaCs8euo5Emwo7ZtB/e5cN0jIlaElxPzi6GPyh9QPIXXvTXzUyHKfmJEBl7Q+JBcMB9nvrR5+Ru7dx3xyNpxNqSx3ou2rcVy65had5n6TttX6ZeTZTij43fwkErdkkMg7HMOzuIoRvVVPHw6jCx2b1fK1MjLxI/1jHAc07iEoVoO1CuO2nard3qa4NnGcce678SqaxyBON5xWX2RVVSwuVYKp0VtrB+NaiNkbsluHLmtmtCSMySru0+aNpn2RXMPl5y/wCpm9Zr2+tcbPltPT2djcXLxHCLnx7eYwukdRrHSxxO4HOoKt4ajiUTusnTOpdS8qYhpy3luhaZKOeeKIcTzEI5GcYaNrgx72kgdhr2KxPhXH7fPcWYiDhm02cW7q1kg33KaRWwWdT0NUiZZFGQ0hHio9D0L2GP0ZcwOpPp75WWDsjr/WmnsfA1pPD7XHPK4DsZHAZC4ncBsqe0LWVp3lVzM1bP7Pp/BZKd9drjEY2D8Z0nCAB2narkWyvpRZNYORrjfzMIuOwfvbisLwlxE+6eIy7jZscglNKiQi9iktMGv3LIapef320GisTFNgumzBzZjJ7WjKZRpgs29gfDZxuEs3eC+Zre9hGxS95cdDuXu5GZDmhkGWtpsJtLMh8p2Vo+dw4W9xDGE9zqq71tXs3tlsnRox/bHEavGIflpblTIzXnXdoZEWrltdyDds56lKLXtW6aE/sUkQ0c85+fnN7qE1C7UnN7N3eXu+Mujhe7gs7fubbWjOG3ioNnE2MPPwnE7VPjRPL7RvLrGDFaNsILK3pRzmisshFDWWV1ZJDUV9JxAO4BVNGIFeKDlc719ENuOfQQpRe8iPtL7qvop/VMfKSaKI8Mjmh3dXafMN59xchrnbgSuisMkxmo7vrfJ8bquz6f1jfVUU0fIpDsslkf6guXE6Q1lnyG4HDZi9cRUeBZXMlR3giLhI91Uy6zOGsSRfXlpBT8pNGz77l46RvRs3EWTcndnbphZ92iV5VW6n2norwcUXQxfNvyB59XbPEttEaqezvGOn7fOAreuOYugLV3BPm8U1x/6zF2f3S6h7kNsLHcUy9vJtyhxBkSk/jLDVpqWpdU6kepGK/a9LHU1e27bq10Bqp0Dq0PsTxu37CQR7oVPk5tcsInmOTP4oPH/WI/2CucnfTZJREot39tzJREZf8AKquLUjLUvFevUhSH9O3UJG4sfoXVgc0kH/8Ajpt42Fegcz+XBFRncVQ/9Zi/fLrn+RWwMY3Sf3m26R5Hd5umRxV9vZ9LTsI+7TX2aiuWvSj1P3rY32vL/VTmy04f5m4Vru3uFPdovLJzd5XRV8TUGKHDv/nDD94/eXj7XmRxXpUqVP30wYjQWvlRZcuY8rQiVohDERRKPQ/eQvjDdBXWbnpWw4/lzqFvEfWlZFEwfjOdLs94qg33UHyTxzS671LjQe5ry8nzBrSqDZh6nnF3G2n00NhlufTkak0xj9EcWG4stfmrsZ72jRH/AFXlK8fASP0L9kF1haqmjfqeDBaZsHH0nXl540rR3iCFreKvd4gosX5/rP5L4iN7cZLfZO7HqiCGjCfLI8inn4Srfu9Pqh7u57Gl0m1tHD2mo5KVsuWqX03WZvMKSaT8uwebTX1ilEf0mI6HU+xeo2b8gPsgeRfLO7g1BzcvrjW2o4SHNgez2XFseNu23YTLOAeyaZ8bu1lKhRZ5i9aevdTxSY3RVtHg8a8EGXiE12Qdmx5AZH52sDx2OVtGdOm2k6ZaWk2XZ2di+uVYWVhJemz50lwzUuRLmSVuSJDqjP6S1GY2yWFjY4rHwYnFQQ2uKtoxHDBCxsUMUY2BkcTA1jGj4rWgKHN1c3N7dSX19JJNfTOLpJJHF73uO9znuJc4+Ukrij1L4oCICICICICICICICICICICICICICICICICICICICICICICICICICLKw+zPcDFZ1uLlPO3cOkJ3Fttnp2AbHInxjU1ZZxJZbPM8zhE4SSU3jkJ1mvivp7tJLkpPQ0CKfUzr32DHRaDx7/wCdXIEt1Q+rGD8nGfxzV7h8UN71cWBtOJxvJBsGxv7J/YV5D1+Oe5cReI0zbDBbxMHfLko1aYNiqYrqfrDHMGTHQ1nuYmlKvMjk3DmtV8dRkXc7MUpBkpk9MNcgdAnV+rm5S+j4sFjS2WSu58tfko/LUgvPkaK71VMveey2xa3+FfsHm7SsA3Yrda94+7tba7x4hUYzfZHtZlFZluP1WbVjl7jU21qVqcirua1EqG7M7HleclROoWiQSXSPuSRif2exUGocRc4a7fLHbXURje6J3C8Ndv4TQ07t20bNys2CQwStmaAXNNRXcshPmp9odyTlnweudgcb2suNnd69yJkTF9076muvrXEJG3CkLdyBvD7E0QriNOyw20QHoj7TnkQ5Duj7itBHrRPTvbaS1wzUF1dMvMJbNL4GubwyCb4HiN2tIj9cOBFXAeiAq3dZs3FoYo2ls7th7qdtD5dyx5sEg7a37xYRn9s9txZumtulz1yDJsKqukvfNYhZ/jXc3aIoHHDIlWELV+Ij55x5Gnachsg/J2zfbcewXMQpxRVAcR2mJ/q8f7R2x27iaqKzwnfJS+g7sdTd5HD9kbu4q4lhmxO6WUWm3uzGZlAwPlziCa7MOB++B38ORtXyco8cWVqzsRH3OjEdHaZIuI2pOKS5DjM9lLpV85homiGO7zPYq1huMzZ1n0jNxR5S24SJ7J7/AETdeD6zWVPy7QC008RjjVVBsMzi2GT0btu2N1fReN/Dxdp7u3sKnaXFA9zcU3kyPCMPn0GKb9ZJxh5h45g8ynfhWO2O+m0O+MvbvmPsrY1hpS7Q2mKZjIOSmGaO46iZD7SNCSUdh/S35ru7K3vpmSXdhFe498ocCJ7a4thNjrkO+G18Y4eL8o1/aaL3C18UPMYIZIWPA+K5rqPbTz/cXM5C8OJGR3+/mKWU5G3+I8iuae+W/W++4c0vgom13CHh83GxlN/MmvGllt/Ns4zazqaaOrRUq0ZYNPeTayT007rMW9vYXcbfaLvHYW2tbWEbTPk8hV5YB3RxRskkPwWF1aVC6y2nFxsJoyWZznHujZs+6SQFbG3vxjEZK4nJjkFj8rbXZfJKaPjvC7iwp1VHnuf7SYyp6FiWQZNDdW1N2/2vuHnHLOzsH0fWd9NnLjxG0tl8Szk/B3V40HTOnpBc5qJ5fkr714op37ZGMO6WduxjGD0ImsDnkn0XeCZkZPtNyC2Aikce4lo3E9wO89prsVyPYBEb1JOAkrhHujg+XUPLTZKj3F3x4dZ7lMaPXV2T0lIhFq9sDt9UTmmsyRjLuHRpLLRzSfjLWhD6X1LbQgY21BxcttfjW+Knhk0lfSQ22RijJc5jnHhF1K4fJ8fiFpPDRwqW8NCSvdEDkbH2aYEXLalhIoDT4I7aU7/fVlHj/wApN2uMi8xjYCqqbTlCmo93T5LAlTolfcVLyo52ESG1NhfDWrZNqZcNXcSkeKdeopHUx0ecl+rNuEk5qw3puME6Q289lKyCZ8Mw9K3lkdFKXwFx8RrRwlr9odTYr95V87dccnjfN0k63MN+G+JHOxz2NkZsErGteyklPRcTUEbxWhVXp/qS8uJrhrbzehr0aKJLUDEq1KS7i06qkHJWoy9nUYQxf2U3RFjI+F+m7+7eaelPkbhx2d3AYwAe3Yr9uer/AJ73D+KPJWsLe5lrHT++Lj91dVH9RLl3G7tNzY8juMj/ALqxiid7dD8E9kRvRKvaQrd19mB0QXYAOjfCoCPk768bWvfWZ20di8UPVnz6h2fPLH7fhW0J/wAEL21R6oHKmvUhU+fgt8ST6osMVWylZe5R19nEUXT3GQx5mfshOjPJROjx1nqHHPO50OR4i3ygTQyD3wVcWP60OdtnT2mTGXQ7fEtiK/uJWqZHGj1NbncrcnF9t9zMFqaaRl9gmmpsoxOTLTHj2zzTi4rNlUzlSXPhJa2vL70PmaFKLUjLUQR6tPsjdOcquU2Y5q8odRX97FgrU3d1j8kyJzpLZjh4r4LmFsYEsYPHwOho4NNHNNFIXk71kX2s9X2WjtZYyC3kv5PChuLZzuFspBLWyRP4jwupSofsJFQQrvDjr/zmlOK7UqUk0JUaW9UnofzE9qT6l7ho3jgtncNw1gLyAQ4irqEV3mpHuFTze55ceI7V8B6l0QcIvhLlRK+HKsbCXEr66CyuTOsJ8lmHBhR2y7lvy5UhbbLDSS66qMh6rGyvspkIMTioJ7vLXMgjhggjdLNM8mgZHEwF73E9wNO2gXyuLi3tLd91dyMitYxV73uDWNaN7nONAAO0kq17v36oO22DPTsc2Yqk7oZFHN1h3JJTjtfhECSgyT95USPrG+8teuvZ8M2enzVqI9RuF6bPsfuafMGC31Tz/vTpHS8oa9thCGzZaVh2jxKkwWdRT1vaHivpMaRRQt5odaWj9NSSYnl9B89ZdhLTO4llmx3kNOOahrXh4G7NjiCrUG5fMzkruq++eQbo3dRWPKV20OGrLF6plpRn95Qqv0tHUknpq5JWfQbouU3Qj0n8mLeNultHY28ysYFbzJt+cLl7gPWd49YGk7TSOBg20pRQa1j1Dc4tbyOOUzVzb2jiaQ2n82jaO4Fnyp/upCoyzZEuzeVIs59laSFnqp+zsp9k8ozPUzU7NkPrVqfvMS2sYbTFQi3xNvbWlu0ABkEMUDQBuAbExgA8gCw1czXF5IZbyWaaQ/Ckkkkd7pe5xXAOBBUeqoUNZ+9cZlZ/rrQo+oqIyeSb6lxO3zSPH3ivGbS1O0xxnztB++FoUCCXhChkXs0isdP/ALMdTkMg41dPOT/KP/fLn2W27I4/3LfwLT6urvH6vg//AJSP+D9o7/OmUG65uKfyr/3yex2n5KKv4rfwLcUGCnwhRCIvAijMlp116aI6D5m/v3Grp5j/AHbtv3VyLa2G6OP9y38C+yWWkfQabR8iEJTp/qSIfF880n8I9x85J++V9Gxxt9VoHmAX0HyXdARARARARARARARARARARARARARARARARARARARARARARARARARARARARVh4+7G5vyZ3x2t2A25huTMv3VyyvxuCaEmpqsr3XUru76csukeupqwluuuqMko+bqfUUfUGdsdM4O6z+RcBZ2sJef2x+C0d5cdgC+sEL7mZsDPWcfeHafcX6mGyu1G1HCrjPiG2ONrhY3tfsXt55U22kpahodi0cF60yfKrZXeaPrC7n/Ez5Ku49X31adNCGrHNZbLa21NNk7nilyl/c7GjbtceFjG+Ro4WDyALIMccdvCI27I2j73af2V+az6kPNK+568uNyd95kqT+I6Ja8L2cpXXF+RSbYY3LlMUj7TKtEty8nkOPWj6iIlGctCD18shsr5b6Lt9BaRtsCwD26niXDu107wC73GCjB+KT2qxshdm8unS/wAWNjfMPwnaoKC+14lyIrD0qQ0xG7fiHFaM97zMZPeRGojN+Q6yy0ZaakalJLUcOcGtLneqPIT9wVK5AJNBv95Tf2rxzkBdsxqK347YRyexH4X4n8XbW1w+Tk8WD26GrHsxwvKmruqnIT1QUqNYrSvTVo/oix8rc6fgJuIclPi7sGnG1sgYT+3jkjLXD8VzAe/tXviZdObR8bZovKW19wg1++r1HDLjspVcrbVWx3LHa3ZzKrCPe5Bxl5abK7i7ucdmLpiQmTEzfYTlVtHj1lm2xG4FQ6lLkScWPswDeSRyUKI1GMKaz1F8oMl7dibrMxN4GXthcw293wkUMV1Y3D2xXUTtzm+KXU9UhVa0h4fkuCVkZNSx7S5te9rxtafcWSZgO1ky9jSq2iZVZ3rv91297dOVbeQXFgcKmqZGW5TNr0orrfKLauoK2LZWLDMdVyqqalSI8eWt9so2X+UjgIluPRgGxrW1LGirnCOMHa1jXPe5jCT4fGWNc5gaVcDWNG7f91eN3g2Sh2dVPw/PcVpL2Y4qqsJcC+pbfIMRyN7Hrm8yXEnsyqKCOu1zLDKLNMgn3iqMvh4VtbSGisJMVqM35vtw+bfHM28x8z42ekAWOayRnG1jJBG554Y5HxsZF4u10cYd4bXFxp0kja5vC4AnuO73fJXbTtWNdym2uyrBdxc03Jx+k2Qa3oyCWasq5ic/N+tkbPctttsnI8GJsZxV28y3M63aPC6KOk2aqI+1brisJT3RUOGpRyT0rlLS+xsGNuH3xwsY9DH4q1uWw959qvpY43XEjjte4GPiJ9cjYqBcxGN5kaI/GP8AGSuaT/csBPCB2bCop+n/ALwbs7Bc+dtsx2t36xPlNvdufkFNtvkuPY/g+W52i/wu5v6+XmNfi+QZvX7ZwsNsYVLFeealVrJRGm2zQaFNmaTuzmBh8Rn9A3NllbCbFYO1jdMx75Y4iyRrCIy9kRmMjS4gFrzxEmtQdq8llJJFeNe2Vss7zQgAnZ20JoB/ZsUT/VQ2grdifUS5Y7c0kFNZQN7lyswx+ubJJNQqbOmiyCHFaJJEkkMecpOieheAu3lXmJc9y6xORnPFP7MI3u73RegT7q8WRjEV/KwerxV99QD9/wAgv5eI7EBc1CAinb6cGFQ8w5UYpJsGUyI2GU19lyGl6dvx0WKmsgumR/S8l+0JRe5REfsGuv7VHXuQ0L0a52DFSGO9zt5Z4wuG8Qyy+NMAf27ICw97S4dqk30h6dt8/wA7rGa6aHQ463mugD8drRGw+4ZK+cBZLZmajNR+KjMz+6Z6n/RH5KA0MaGt9UCg9xbiiSTU71qlCln2oSa1f1KSNR/rF1HD3sjbxyENb3k0H3UoTuUReQHNbY/j8xKgW16jMM5bQso2C4k/HsbBMjQyQm5sEOfVtI0lRfPJx03yLwbMTj6Zfs++obqZnhymKxzsBy4eQX5fJMfDE5nb7Jbke0XTiPVLY2wntlA2rA3NLqM5bcrIn21/ci/1IB6NnbEPkr/jX18OIV38TuOm5hViDkZzK3i5ISHK+/sixXAUOqVC2/xp95iscQSj8py/nl5Uq9kknx7ibZ1/tZ+I/R50s9CXInpTtW5HStn878yHRgTZq+Y19zWnpNtI/Sjs4ydwYXy03ydi1i82+oPmBzdldaZOb2HSwd6FjbuIYR2ePJsdMfPws/aqJxESSJKSJKUlolKSJKUkXgREWhERCZxc5zi5xJcTtJ2k+UntWDAABQAALUcJsC2qcQn6S0J/slJL+mY+jYpX+o1x8wJ+8vq2KV4qxriPICVt81r/AGVv/bE/rF16mO3s9xSvA+n4p/Au3s853MefcP4F9CMleHX2al1L9cfIgt9bYV8nNc00cCD5UHC4QEQEQEQEQEQEQEQEQEQEQEQEQEQEQEQEQEQEQEQEQEQEQEQEQEQEQEQEQEQEQEWZ99mY4Epx/FMr587i0xlf523Ybf7EsTmC8yswSukrj5VmUVK9FtPZbctLjMrIvnwYyVJMyWIX9TevjcXcWgMc/wCQgpLdEfClIrHGfJG2hI7Hu8iurA2hZGbp42u2N83f7v3lVD7Srz3c2r2boeE+294cbP8AfeGm83VlVkrtm45tBEluR0VDymTNcaXnNpEcbItUuJjRFGZGh4jOl9NOgRlczJrbJMrYWB4YARsfcEV4h3iJpB7iXd4XfOXnhQ+yxn5R42+Rv9tYOCUpQlKEJJCEJJCEJLRKEpIkpSkvYlKS0IvYQnKTU1O9WktRwi+rKGnHmm33kx2VuIS4+ptx1LKFKIlOqaZQt1wm0nrolJqPToQ4JIaS0VNNy4pXtoq44dH43Y+bM/PM933uHUPp7qfaOqrMVjv6kRtoYyHIsmxuzafed0QZFGPTXVOp9BQ7w6luAWWEFgzZ61w4v89WMY8bN+9elgtWmr3yE/tRQe+SD9xZBPCyyxras8Ozi32Yzbjrg+T2tbXYHkXMHlbuxuJvPuhMsHG2IEDZPh/iNNc5RuBOnun/AHM+qO3U6q6yO0jMR81tFc5XxrCK9gyN7GxxlZj7GCG2gA2k3OQkc1kQb8IVMn7WqrlmWRgOcx0bCdnG8lzvxWbz95ZQ22m6E3CJEiyeObYRUFNrLulmprYszH5Fe1EnzKi1jUki0q6rIqA7eOuxhMynyrjmJZkKRIS62iL2Sxcd8wR7Gv2Oa4cRDwagOaXBrix/CeBxaOPhJaC2hNxNd9z+z31xN5tw6jIkScuyddXRV2O1aFSZFhcnXUtNEWuKhyRe38NSmI9U1Osmmnpr5tVkF2XH+NfYQ60pXbDY6a2pZ2oe+WV+zhbVzjQ7GsO0uoCQ0Ve4NdwNcQQOXuaBU7qb1i+c1bHG7vdG4w36o4SubospVaN7I85OOUbZ7P8AJ6SzStdXe7fb/wADLLfZHc/FbRHYqBaxsgS3L7kkn53eSZQaJiuYMWy9L8581n0facZeG4iY5vrMltDG25gkb8OMxVb27KK3rxzXSFgEPin4MjaEjvDq8J99W1doNss7y7ljsds3I2H2h4XbkZfnUZrDN8oGQ5Rg2J1thHQ5OgOYjlVXGt8fuJFs7HTErSr5MpEuU+0yWvmDJmZylhaaTvsyy/vM1jYYCZLYsZLI4HYRJG4te0NrxP4w3haCexU2KJ5u2RvibE4nYQSB7h2g+Sm9dz64dzFyj1UeRzNW98W7Up20wyY8R95v31FikWttSVoRH3pmkeuuhmZjyclGjG8pLG6uvRhDLic9wjLi8fcXl1Hdw2ctzfT7ILeEvcSaCjGEnb2bt6oMxxo28Syz8RJyVcjy2zfP6xSlJPdhealBEg/mEvXQQVuutTm264k9kgwotBI7g/m5JLATwk7d5FKrVBfdaXOCa6e+ybiYbXiPC0W9fRrsJJO00pUrevjVtuaTJMnJmzP9mmxQZlp7iNBEPkzrT5wtdV0GFcO425/fL5W/WhznjkD5RiJGfFdbUB9412Lop3F/F3G1/V2UXkN3Q/L+Kjx5jXcfh5hk8lfaXt0IzFz4vrj1pFIz55weMuIK+n4UkkT6ftRwFtfOQPKrrxfXHruGUHM4fF3Nv2iNz4XeWhAcK9wOxdlsTldzwr3ro9xMlrVZVhFrX2WMXMmjNJS1V9h5L/msMyTY8ufEkxG3SaWaSdQlZJMz6D3c+9P6X+0K6e8nys0fefMvMO0uLe/t47wVY2aAuaA90fHxwSskfGZGcRje5hc0ArZP0U9ZOipNejUdrbXEdzFavivbJ3CZhBIW/LW7q8MrWSNZxDiDqGhAqK3Lsm9VbjxV16nsXx/cLLrE21G3AOoaomUO9uqUyZdq/GIm9ehqbJZlp0IaodIfYx9T+ZyPg6yy2l8Hiw+hmFw68e5va6OKBj9vc2Qs37VtizPXBynsrUyYe1y19eFuxngiFtezifIW7O+lVbV329Qnf3eb4qnp7NG1OEv97Z4/h0hwraewr5vbc5GtDcl/uSXzm2kJQR+CjG2Xpx+zG6aeQJhzuXsjrLmEyh9uyjGmCF421tbEF0cdDuc9znEb2hQ95m9VnNHmEX2OPmGE066o8G1cfFe07CJbggONaCrWACvaoLqNS3HHnFuPPvKNbz7zi3n3lmeqlvPuqW66szPXVRmNiLQ1kTYI2tZAwUa1oDWNA3BrGgNaB3ABRncXOeZHlzpHGpJJLie8k1JPnK5tdW2NxMbr6mBLsprh6IiwY7kl49fA1IaSo209fE9CFOy+YxGn7B2Vz11b2WMYKmWZ7Y2eYFxAJ8g2nuVKzWcwum7B2V1Dd21jjWCpknkbG3zAuI4j5G1J7lXrGuN2YWqW38gmwsZjLIlGyoyn2Xafs8iOa2Wl6exa0mRiKutOsrlzgXPtdKW9zm71uzjaPAt69/iScLnDysa4Ee4ooa060OX+Dc+10haXOZvG7BIfkLav4z6SOHlawgjtVbqbjnt1WpQdii2yB9OncubLKLHUfTXSKx5ie0/d3CMmo+sjnBmHubhvm/EWp3CKLxZAOysj+E18vCox6k6xOcOZc9uIkssTancIIg+QD+UfQ18vCqhwts9u69JIi4XQEkiIi86Kp9Raf1y3Op6l4jEWS5284cu7iv8AUmVJrX0JQz/ktWIMhzp5t5SQzXuoso6R1a0lLQa79jQAuwcwfCXUmh3EMdcSevRVcj2lpqWii66Ckxc0OZsLw+HUOYa8HsuHfshUe15lcxLJ5ktM7lY3nfS4ft7e2vavN2GzW11kSvOw+DHWrXV2vdehul9xReYRafcF6YnqS55YZwNvqG5mYPg3DGTN948P31euI6jOduEI9l1DeSRg14JuGVp84cAae6qcW3GXDZSVKprm7pnT17EPm1ZRk+OhGS1MuEn5SIzGYdP9bnMKyeGalxmNyMOypj4reQ+8HNJPlICzJgOtrmTYODdQ2GMyUHaQ028h/um8Qr3DYqR3nG7Oq0nHKmXVZE0nU0pYe+ClqT7C8mWlls1mReCVGJAaY6yeVmaLYc9FfYe5dSpkZ40QOz4cPGaeVwB7VIHS/WhyxzBbDqK2v8TOd7nM8eEH8aIufTzsCpBa4hldGtTdtjd1BNGvct2vkmyRF7fOQ2po0n7D10MSHwev9CamjbLgMxjbprtwZcR8X7guDx5at2dqkPguZXL3U0YlwWbxlwCB6IuI2v27hwOcHg+Qio7QvO9qy8ULI/caFkevu8BdoLTtDmlveCKK8xJERUPZT8Zv4V21bQXtytLVVS21i4s9ElEgSXkmfh1WhtSE9feYoWY1TpjT0JuM9kbGzhArWaeNhp5nOBPuBW9m9Y6R03E6bP5TH2bW7xLPE0+40u4j7gVYajj9lj9bNucmnVuH1sKI7LcVYufESkttI7zN5iOTqY6T00+eaVa+wR6z3Vjy/tc3bab0Zb3moczdXDYmi2bwRcTjQBr5OHxD2+gC2m2qjtqDq60Da5e3wGibS91DlridsTRC0xRlziAAwvDXPdt+C0t8qoQfb3K7Fd6CUZIWZGnvSR/NX2n1LuLrofgJRDioOMUfQVG+h7RXtpur2qVbC8sBkHDIQKt38JptFe2h2VWgLsgIgIgIgIgIgIgIgIgIgIgIgIgIgIgIgIgIgIgIgIgIgIgIpa8GOJmWc3uUu1nHLFfiIsbLLdFjnV+w2pZYpt3TLTLyq+cUWiEPt17a0RkqMvNfMkF1MWlrrVtpofSt1qS6oXQspEw/xkztkbPNxbXdw2r1WVs67uWwD1TtPkAX6a2Y5PsvwX4tW2RSGoOE7Kcc9ri+EgtGltmvxvD6duJV1cc9CN+bMOO0yg9DW685qepmY1k2VrmtdapZbMLp83kbrae98jquce4CpPkAV9udHbQlxo2JjfeAX5enKjkpnnL/AJB7n8jdxnXyyHcvIpFnDqXXFONYri0ckwsSxGISj0QxjuPR48dWmhOPIW4fVZjaHpXTVho/T1rpzGgez20YBd+Uedskh/HeS4dwIHYrBubh91O6d+9x94dgUfxcC+CAiAirXtduZk2DWVSxs/iNS1ulZPtQKzN5tY3lOYwp0kybQ3gsach2Fi0ruV82Wx/dCfE/AUbJ4y1vonuzMzzi27TEHeHGQO2UjbIP2p2di+8Uz2ECBg8Y/C3n3O5XAuP+a5Jh+7Vfhez+ftbg86t2U2UDdfmdmtt+MeMcQNs22VP7gL2gtrFb1c/m9ZQ95W+Wo7WobyiZhuH2kMe6gsra8xLr3MW5t9CWhaYMdE3gfkJifkvaGtoRG51PDgO1w9J4VQge5k3BE7ivnes8mojHbTyjtKuycfeatTPg7SUu1jljW7N7pck4PFjjPX3rjzuR3uxWwm3uWbi73775g9JM3p2b8hN0M1csrF90zdQTSY6j0ZIixLqDRUsT7ufKcLszaYw316W04G3V1LHDbWsdNgjtIIuBgGw1LhvVSgvNjBFXwnS8DO8taKucfK47VyZnOnP908Q2oawO5rK7cPd7ZHNt1th2bppEjDcn374359uLhG+nHTLoCiUxbYNyE45KqzkRlkoynVLC0F5hoHRmhsfiry7dfxvdjrS+iguuHZIy1vIoZbW8jO9stpeeJQj4MjgdlV2N4+YNEThxvYXN7QXMJDmnyPb95Wlt3t7sMyHamiyGvwiRvHwOza9kx1bBZbc9++fp671WKZEnJNv9sdwpC1XGPYhNltSZmONSHU09rFZfhPKJUY0llvEYO8tstJbSTiz15BGD7XG3+bZa2FAyWeEei+QAtbMQPEYS17fWqqXNMx0Qdw8dg47Wn1ondoB7B3dhUp/R42h2GiZxvryX3R3E3LzDjTxBxWp34xS1K1VjWLwcwxewYs4OAbt4pZLScjcCWbBfVbEZJwpxtqW0ZmRC1+cWXzr7Gw0zi7a1h1PmJXWsjeHjeY3gtMtvIN0Q+GT6Ta0K9GMiiY59w57jbRjiHYBTscO/u7D2K04jKsj5T8oty9+sxQpyZm24ORbp5J5mqmmZFtZuSqipJXhogvLSSfYj5BSOoLVllyj5JjTONeG5a+tm462ANHcPDSeam+jGcRr8bYop9VvMhmjeWl3aQvAz+dLrWFoPpNjcKTyU7A1lWg/GoFLvUz6n4mZn+uY1MAACg3BafzQbBuQEQEUeuS0lDWAwoxp7lzMgiE2f9T5MaW4o/umRafqiXvRZZyzc1Lu9YaRW+Il4vLxyxAD9n3FLnotspbnm3NdsdRltipnOHxuJ8TAB7rq+4oKDaN5ltUXaU9Jb5BMbr6OtmWs1w+1LENhbyk/1zqkkaWkF7VK6EQouoNSaf0njnZfU15b2ONYNskzwwHyNBILj3AbSqBqTVWmtHY12X1VfW9hj2j1pXhpd5GN9Z7u5rQSpPYVxpdc8qdntl5KDNLn1BUOEp5XgfZNsUmaGy0PQyaMzEJOZXWpaW4kxXKqzE8u0e3XTSIx2cUNufSd3gyAN7lB3mX1rMYJMXyrs6na3266b7nFDbn7hkAKlDQ41Q4vEKDj1RBqoxFoZRmUk67007n3zLzXV9OpmfUQZ1XrbVuub85LV2Qub+7J2eI48DPIyOvC1vcAFBvVOtNU62vzk9WX91f3p3GV5IaO5ja8LR3ADYu9Fr7tytdARARARARARARFHqntURKSfilSUrI/1FEoGgsdxR1a7yEj7xC5ZVruJhId5CR95cRUGG4o1HAhLWZ69yojBmR+01GaPHQVBmYykLPDjvLpsfYBK+nuCvYvaMhftFBcThtOyR34V4rKtzMJwhlZWlvFOYlP3unqyakWTpkXRBssEfkJM/wBkvRJDJmhOSXM7mdcNdhbC4GOc70ru6Lo7dveQ6SniH9qypPYsm6D5Mcy+Z1y35gsJzjy4cV1ccUdu0dpMj6BxG/hbVx7AoXblbx5BuCpVe2k6XGG3O5qnYcNTs1ST+a9ayE/7oWXiSNTQn2DZNyZ6d9I8omDKkjJa1eyj7x7aNiB3stYz/BtPa+ge7tWynkv05aU5SNbmLhwyWt3Mo66e2kcNRtbbMO1vcZCA8+ZUgEgVIlARARARARARARARARARARARARARARARARARARARARARARARARTo9Prn9u16dO90jeLaykxvK4eSU8fFdxcNySGyaMpxJmeixKFV3hI+sMdtY0tHmsvMLQhayJLpLbM0nYvMHl/iOY2EGHyskkL4nmSGRh9SQilXN3PaRsIO3uoV7LK9ksZfEjALXbCO8K6j6y3rS4Zz52M2a2T4/Q8rxTDrtTOe7/0+TRVwbOJklRIW3j23C32yRHua+BKb+OelMaxpSFtlpqRkWK+TPJa90DnL3N6gdDLeMrFaOYatLHD05qb2uI9ENO1pqqjlcqy7gZDBUNO11fuBY4wkcqEgIgIgIufX2tlUnLXWTHoLk6G9XyXoyvLkKhyCNMiO2+nR1hMhBmlfYZGpJ6H0HzkijloJAHBpqAd1RuNO2nZVchxbXh7QpDbTUG6N/tTu9jmweBZbn2TWuMsTt77PC6eTa2WEbMx7B2LFoSZiEqS3UZRbNLctXWyPzIxpZVqSNBbuWuMXb5azuM/cQ29syUi2Ejg0S3BFS+p2cTG0EYO47RvXphbL7O9tsC5zvXp2N7B7vapGYbmV/ie83EeJDqLus2+48YhkGNw8jk1c2tx2XujleJZbn+4TTdpJaZjOXkGxzj4FSNfNKPFbT7NCt28sbe7w2Xe98bshkZmPLAQXiCOSOKLYNvCWxcdd1XFeljnMuIWgERRgivZxEEn3amioxgeYbh5Fsbsxj23UG/k7xbScn05bs/XV0KSd5bP7x1tVYVNdQwnENSrKPLv9snicJvuYcakrSZmS1a1q/s8db529uMiYxh7zF+HcOcRwtFuXBxcdwIZMKV2gtHcvgx8ptmCKvjslq3+62/4P3Srk/HX03t/eR253Ivchx6NxD2GtcXXZb7TN/wDFLKv28K9nXNce7G10r4iRBZjZTitkl3J6yRqaYjymuxRaDGmo+Y+A05i8djQDl8+yWlqLR4M3CGnwJxQGscjaQvHwgDUKow2Es0skv8Fbub6QcNm31h5CN4K6PnnzXx3dzbHbL04eDk61s+J2xldQ02Z7x3cSHRWvITJMPNbdZe3r8VmITmB45KNyRHN3uVYSCbd6khOlCxkGJ5a+2c3ea8jYtT3rnugs4uKWSLxP4mCP0iZ5djTQUYCQd6sXmPzO0jy8wZu87ccFowUZGwcVxcvA2RwxtBLiT8Iig9Y7Aoe4hK2w2lx9uhVmVEqYtZSreYUlDkmxnmjtUZNtkZpYYIzS2jXokQt5iY7njz/1a7VMWnMozFNb4VnCYy2OCCtQC52wyP8AWkdTa5apuYNpzq5+6tk1THp7Jmwa3w7aFsTxHb29fRFXb3O2F7vhO2rnPb8bUsH2lk63zIupRq2Q4nX3d3d1P3Cl2vSpz3utrsMyFtf4y4jb7tKbu9U626V+e11G2X5jdG135SZjSPODtC46OQO1azMjvZrXTXVypkFr9z53UyHtl6R+ekTeIY60ee5t1Gf2F639JnPRgqMTE78W4jK7aNvTtdLMiazGC3r0I5bLsVOp+9S+7TQW7edNXPSxjMk2nrh7R+SeyQnzAUqrfyHTbzwxzyybTl6+gr8lSUf3u9cy/rsH3Yonab66hWsZLiJbT9RNaXMgSG0rS3JaT01I0uGlRGRkaVHqPBpXL80eQGqI9SuxlzY3TmGJ8d3C4QzxuILo3HsNWhzSCCCAQVTtJ5nmXyG1RHqVlhcWN7wuicy6hcIpmOoXRurv2gOFCCHNBBXg6jjht/XOJesJFzeqSfcTUuQmLFPTr2rbieWay95H0MZS1D1m818tCYcPBjcU0ihdHGZZPOHTcQHnG0diypqHrJ5uZi3NvjG4/GA73wxccnuOl4uGneKEKtlPSU9BFKDR1kKqiJ0LyYUdtgl6eCnVISSnlfKozMRo1FqfUmrr/wCdNU31zf353Pme5/D5GAkhg8jQAo06h1LqHVN+cnqS9ub/ACB+HNI6QjyN4ieEeQUAXa6EKCqFUlAXC4c+wgVUVydZzoldDaI1OSpr6GGUkRa/SWZGo9PcRio4nD5fPXzMXgrW4vMlIaNjhYXvPuDd7pCqGLxWTzV6zHYi2nur+QgNjiYXvJPcB+yqG3/I7AqlbjNU3ZZM+joS4TaYsA1e4pT6VE4n5S0EotKdGvNXPRsuNQS2WEtnfBlcZpwPLGwjhPkNVKPSfRvzX1BGy5zhtMLauFaTu45qeWJhqD51TGbylu1qMq3EamO3qfaqZLlyHS/siadS0Z/qDN2M6GdKxNaczqDITyU2iKKKNhPk4ml490rN2N6FtORxA5nUN5LN/iIWMb/fgu+6ujXyb3AUf3utxlsvak4bqzI9fepRi5mdE/KQNpJeZtzu8TNH3grrtuiXlTFERdX2ZlkrvEkbdnmDfuriHyS3IMz0RjxF7vqxH/nSKgOjXk0Nlcsf/mXfhXs+pdye/LZj881afzktyf6nHv3rR/6o5+prya78t/2l34U+pbye/LZj88EPkluT2mRJx8jMuik1jepe/QjTpqOWdG3JhrgXDKuaDuNy6h947ly3ov5OtcCZcu4dxmG33l1knkDujJIyTbwIhH10i1MFCk9P2LimTcLQy94rVl0mcjbN4e7G3M5H5S6nc0+dvHwn3lW7HpE5H2f8NZXtw7/GXUw+41wBr5V4q23Gzy9Spu0yu5faX0Uy3LdjMGXh2qaYUhCk/IYyVgOUHK3Sz2yYLA42GdpqHmFsjwe8PeC4e4VkvAcluU+mHtlw2AxzLhlKPfG2V4INQQ6QOINe0bV4s9TUajM1KUeqlKMzUoz8TUo9TUf3RketAGjY0bgNw8w3BZNADWCNgDY2igAFAB3ADYAg4XKAiAiAiAiAiAiAiAiAiAiAiAiAiAiAiAiAiAiAiAiAiAiAiAiAiAiAiAiAiAiAiAirZsDyO3y4s7gxt0uPu5WQbYZyxHTCet6JcZxi2rEveedRfVNhHmVN5UrdM1HHlMOtkZmZER9RRM/pvBaqx5xeobaO6sSahrq1a6lOJrgQ5rvK0gr7QXE9s/xIHFrvvq7kfrybl7g7dJ2s5R8POLHIrFE5E7l7nmY1Zbez5OVyY70WZkzzeLWVfUM301iQ4T0piM0853n3KMtCLEX9Q2Mx+R+dNLZjK4668Pw/XbMBGDUMBe0u4QQKNLiBTYqoM1I5nBcRRvFfNt716nJPXpYXaYTlG3fp0cUMTzjbDEqPCNscyyuLbZjb4Bj2MxpMfHI2OuMTqw47tEuc+qM4rucSTyiUpXcvu8tvyEPhTWuR1HlprC5mdLNHGWxtle8gvL6h3rUHEN2zZTYuXZrcY4Iw9oABO2gHvK2dy09RLmJzdlGnkNvNfZFi6HUOw9tqHysV21gqaV3sKViVE3Br7iQwrql+wTKfI+veMmaR5daO0O2unbKOO6ptmf8AKTHv+UdUtr3M4R5FT7q+urvZM70O4bB/b91QyKZLKKcFMqSiEaiWqI2+63GWsuhLWwhSW1qSRdNSPT2C7DZWTrsZB8MLr9reESljTI1vc15Bc0HtDSK9qopxWLdf/Or7a3dkwKCZ0bHSgDZwte4FzR5GkA9q4iUIT9FCU69T0SRaj3Plkf67nHzmqqTpZX7HOJA8p+53LcPmuiAiePj1DduQEjcqm7MxLCRuXjCapamHUy3H5jjRmjur2Yz65SHe3QnG1pLt0VqWqiMYX6i7/E2fJbOyZ1jZrd1sGRNcK0nfIxsTmV3Oa70qihoCNxKwZ1MXuKt+SeadnGtljdExkAcA4tuHSsEbmV9VwHEeJtDwgjcVckVoajMi0IzMyL5DPp/QGmNoIaA71qCq0yCtBXfRaDlcrTXopR6ElJdylKUSUpSX7JSlaJSn5TMiDe4MbUvJoAASSe4AbSfIASu/AS4NG1x3ACpJ7gBtJ8gVBtw9+ccxNL9dj6mckyIiNBkyszqK1zw7pklBkcl1J/2tsyLp1UYlbyg6VNY68dFmtYiTDaQNHDiH87uG76RRkUjafyjwT3NB2qVPKDpW1nr90WY1S2TDaQNHcT2/zm4b3QxH1Qfyjxs+KoW5Nl2R5jNVOyK0kWCzWamoyldkCKWupIiQkdsdlJe8k9x+0zGyfROgdIcu8aMXo+xis4eGj3gcU0vllmNZHk9xdwjsAC2WaG5d6M5b44Y3R1jFasp6ctOKeU98kxq91e6oaOxoXmxd6vVARARARARARARARARARARARARARARARARARARARARARARARARARARARARARARARARARARARARARARARARARARARARARd9i2L3+bZLRYfita9cZJktnFp6asY0JyXOmOpaaSaz1Syy33dzjh/NbbI1H0IW7q7Vum9A6VyOt9Y3cdjpbFWklzdXD/VjhiaXONN7nECjGDa95DRtKqmEwuU1JmLbT+EhdcZi8mbFDGN7nvIA29jRWrnHY1oJO5Xj8Y9L3avDcZhXHIPev6mtZSUFJj1dlSYzj8ST2dzkCHZXyZUm3eYPopaENkrT6BDRTqv7YDm/rvV8+A6YeXjsnh4XHgkuIbq9vJGVo2aSCz8OO1Y/e1j5HnaPTK2CYbos0Rp7DR5DmtqI2988ek2KSG3gY7tYySbidKR8YBtfiheM3S9L2K/iUrMuNm50fcgorbjycbsplTM+tiYb8x6LS5JTOfBFY9n0GH2S7z6d6RfnJ37X+4t9bQaC6sNITaRkuHhovoY7mMW/GeFsl1Y3TRN4Fdjp4ZXBgqfDcrd1t0XW8uCfqDk/mW5YMBIt5HxP8WgqWw3EJ4PE7mPZQ7uIK0bLiTK+ZMrrGJKr7GvlPwbCvmsqjzIM2I6piVElMLIltPx30KSoj9pdNS6jdpZ3llkbOHJY2aG5xtzCyWGaJwfFLFI0PjkjeNjmPYQ5pG8FQOnguLSeS0vI3w3kT3MkjeOF7HtJDmuadoc0ggj/2rjj0L5KvPHF6M1uOhDy0Iek01gxCJZkk3JHcw4bbRnpq6phtZkXiZEegiz1iW97PyZkfate6CHI275uEE8Mfpt4nAfBD3NqdwrUqJ3WZa3txygbLase63hykD5i0VDY+CVoc79rxuaK9hIU+VNrQk1LSptKS6rdLykJIvE1Lc7EJIvlMiGp9sscjgyIh7zuDPSJ8wbUn3AtUbXNe8Nb6TidzdpPmAqSqP5rvVhOGk7GKd9fXKNSKrp3EPIbUX/3ud86OwWvj2+YfyCQ/LTpo5mcxSy9ltvmjTrtpuLtpa5w/xUGyR5p8YxjylSE5adNXMvmOW3jbU4vTxO25uwWVH+Kh2SSHurwN/bKIucby5lm3mRFy/qWlUZ6VVUtbJOoPwTMmalJkHp4kRoQf9SNg3LDpz5ccsiy/t7f5x1I3/pV0GvLT3wxU8OPyGjnj462EcsOm3lxy1Md+IPnTUjRX2m6a1wa7vih/g2eQuD3DscqTERJIiSREReBEREXXx6eHUZ7c5zyXOJJPepBOcXmrjUrUdVwgIgIgIgIgIgIgIgIgIgIgIgIgIgIgIgIgIgIgIgIgIgIgIgIgIgIgIgIgIgIgIgIgInuL2n4F7/uB2V7EQEWoJQoCUKAlCgJQoCUKAlCgJQoCUKaH7gShQEoUBKFTq9Nz6t/nb4R9Ykwbn1Hl/wBVeeRGabT8X7A21Md3QnyY79D9w13faq/OZ6I9SjGGQRi9xvtHASKwe3QcQdT4BdSvZ37FJrpA9k/r4x3tYbx+y3Xh8X5TwJKFvlArRej9US5yK15QTKC6lS3scx7D8b/FWqeW59WMsWMRMmfOYjGr4d6VKlfTdNJqI+nTwFq/ZAYHS2F6O7PUmnYoWanyuavzkbhgHjvkhlMcUL5AONsccexkdeGm3adqq3Wnkctf855MVkXyOxNpYQezRknwwJG8Ujw31S4v3upUbtio1xC5KZLxt3RpbBmymubc38+JVZ5jC33XKxddJeSym7gRVKNqFa1SlktK2yT3p+aojIZ363+lDSfVhydyGHu7WBvNHHW0lxh8gGNFwy4Y0v8AZZZAOKW2uAOB8byeE7WUKx9yE5wZjlDrW3umTSHSN1K2K9tySY+BxoJmNrRksda1bTiGw7FL/wBUfY6ppMhxPkHhsZk6TcU2qrLZFehPwMi+OKzKo8hT5ZE2k8hqnEEpXg4tpSzPVRiDf2PXUPndSaUzXTFr6WQan0lxT49kx+WZZeI6O6sjXafYblr6D4EcjGbmhZ761eW1hjsrY81dPsb835YiO6cz1HTcIdDPUbKzx0BNdpYXHa5WlxuoUFV9WX34zzUiM87GkMLJ1h9hxTTzLifouNuIMlJUXyD5T29vdwPtbuOOW1kaWvY9ocx7Tva5rqgg+UeXevPd2lpf2sljfxRz2MrS18cjQ5j2neHNOwj728bV3thmGXWrRR7LKL2awRaeS9YOkgy9x+T5RqL36meotbFcvtAYGc3OFwmLtbkmvEyBpdXvBfxU9yitTF8uOXeEufbMPgsVb3XxmwNJHm4+MD3BXyrzhJJOuhaanqfvM/eZ+KjP3n1F4OcXGrjX+zs7vcV6FznU4jsAoO4DuA7B5BsWo6rhARARARARARARARARARARARARARARARARARARARARARARARARARARARARARARARARARARSz4c7ObSb3bm2WL7v5hYYjR1eNTMlinEnwaaPclWyI7dhBm3s95tqrQzHkpcIyJRrIjL2aiF/XRz052dPvKG21lyNwFtntR3eWisHtkhmuX23tDJDDNFaQsc64JewsIJaG1aSdqzp0/cvtCcyNZTYbXt/LY42C0dcN4XsibKGOaJGPmeQI6NcHDYeLbupVXB3qj0jMdkni0h6lsnzcKK7deZltxFQ73eUt13IoVcutaSSuqne/sIuuug1kQ5z7cDU1r9LrSK5tLdzfEba8GMtn8NOIMbZS3InJpsbGW8dSBSpUrH4/oSxE3zJPJaSzV4DN/OpWg7qm4Y0xgDeXV4e2tFHvm3wixLZnDarevZK4mWu2drJro1pTTJqLcqZFySU091S3LR6TaSdJcQ12KIjbU4nQ1FrpJz7Pz7QXW/PnXd90/9QePt7Dm/YRTPguYojbe1G1/51a3Vq7bDdwsDpKtJEjWurw7AcT9R3ThguXun4eYvLmeSbR8z42yROeJREJgPCmilHrRPeQ3hO1vE0gnbSsnGXjHwQ3mwzAKqdkMq73ms8PZuctxaqzF+PPjT40cnbhR1xRFJjNxNDNSSUemntGCervrA+0Z5BcwNTZfGYi2seQNnmza4zJXOLa+KSKR/DbDx/FBkdISA08IqVkLk5yb6Y+YOAxdhdXTrjmBNYNlubeO7c14kArL8nw+jwns++vf5lxc9MzbzIp2JZxmruMZNWpjrsKS0z2QzOiJlsIkxjea+CPtJ5h1Kk/IYxloXrJ+1u5n6Xttb8vNMw5fSN2XiG7t8Ox0MpjeY5OF3jCvA9rmnygq69Q8lOjjSeWkwOpch7FmYQ0vhlvXNe0OAc2o4e1pBHkK9Ntzwp9Pbd761LbC3tM3OjOMVwVHnEmT9XfGE4cX4nWEkkeeTSu336GLT5pfaC/ad8kG2b+b2Lx+nm5HxPZTeYhjPH8Lh8Tw/ljXg4m8XnCrGkenTpT174/0MnlyXs3D4vg3jncHHXh4vR2VoaeZU/l7EelRVSrKqsNxoTNhBmSa2czKz+WUqun18lyLNjkRQtEPsyGlNrI9dDSYyVZ9S32y+Xs7XM4zR8kmLuYI54nR4aPw54ZmNkiftm2sexzXtOyoKtSfll0Q2U81jdZaJt1FI6N7XXruJj2OLXt9XYWuBB37lwf4kfSg/lUif9YUn9wj3/WL+2hG7Q7//AMKz9OvP/Vv0N/rqL/tzv3qfxI+k/wDyqRP+sKT+4Q+sZ9tF/wCB3/8A4Vn6dP6uOhv9dRf9ud+9T+JH0oP5VIn/AFhSf3CH1jPtov8AwO//APCs/Tp/Vx0N/rqL/tzv3qqbt1wq9PXd07Utsbi0zZVEccrgqPOJEj6uOWRnGKTrDT2G8RfNGJ+aX2gX2nvJBllLzexdhp6PIl4tTd4hjPHMf8J4fyxrwdqvLSPTr0pa98f6Gzy5H2YtEvg3jncHEKt4vR2V7F4Kx2F9KuhmW9RcbiQolnVy5lZZMTM/llKqp1bIdjT2FEmERIfjSGVoWR66GkxkXFdTP2yupLCyzmB0jJPiL2CKeB8WFjMdxDOxskLwTNtY9j2uYdlQ4K17zlh0RYu5nsL7KxR3kEj45GvvXcUb43Fr2+rsc1wINa7lUy64K8B8dwZjcy9m3VVt9KhwJ8bLpebyG6h6Ha//ALbJQ/8ABmflzNfmHp1GKNP/AGjn2k+q+YkvKPTVli73mbBNNFJjYsS03LJLb+HY5ni74vh7divHI9NPS5iNNN1jknzw6WfGx7bl144RFklPDcHcO51dipQ5sr6TzhNkW5tcz5ae01NbgSyU8fj3u6wjI1/cGZYuof7aSMuc7Rc7+I1AdhY6N8jaTblYzuXXQ06g+eIBTtF86p8/o716XCMF9MPbrLsezrEN44lZk2LWce2ppp5/JdQzKYUR9rzJwiJ+M8jVDjZmRLQoy9otXmBzP+155o6IynLrW3L593pPM2b7a6i+ZmNc6KQUJY7xjwSNNHRvAq17Q4blWdN6a6MdI5601Ngc/HDmLKYSxP8AbXGjm9hHDtadzgd4JCkxvdtBxG5G4xT8gNyrVidh+PY/JZi7i0l+5UVC8fOUS1nOkNsOnJYjyi0Qoy1T4EIkdPPPbre6U9WX3THypx7odcZPJse/B3lm25um3pjoBCwvb4bpI9r2g+lv3rMfMjQXIXm1hbfmlrCdkmBtLRwbfQzmKIwF1TxuAPE1rtxO5RATsn6TqUuk5ubWvpcbNGj24Ms/L11++N9sEtFl7DE439RH20znMdFouaN7XA+jhY/S/aurNuKwEOXPQ0AQcxA4EEbb52zyijd6nRkOH8bM/wCLMTHr/I03vHOmpK9UTMHbxxRxKvFpblbBnlkBsG8S619tUc3OzXRPaNdel9f9WXLfrLuNWaZw/wA3dVGQv52y4ptmA2WfIRNnmhNkH8NJ2Fs/Bx0q7i7VJnLaf5Qap5KR4vK3YuuU9vbM4bp0xPBFbu8Nj/HpWsbhwcVK7KKyRzCwXiLh1Zgj3GHLWMmn2E+5by5tnI3b34SCyxXKqnVNuR2CjE664+RGRn3dvs0H6DOhrmP1ua9yeo4er3BOw1ja29ocY51i2z8WV7pxctq2R/icLWw7DTh4u2q1xc/tM8hcBY4yTkzfNvLuWaUXQFwZ+FgbGYiQQOGpL/PTyKDQ2GKNCAiAiAiAiAiAiAiAiAiAiAiAiAiAiAiAiAiAiAiAiAiAiAiAiAiAiAiAiAiAiAiAiAiAiAiAi0UpKSNSj7SLxM/Avu/IOQHOPC0VJXVxDRU7l9FocbPsWl1pRpSrtUTjK1NrLVOpfMUbbhdS9hkOrHseOKMscAd4o4VGw94qDs7wV2cx7fRcHNcQO8bD72w+8VJvZfhpvzv/AEcbJNvscqU4fOnyqk8qurmBBrYsmIbSJvnQ1OlOdKKT5H2oQal+CdREjn313dNvTRn5dK80MteDW8FrHdDHWtrNNcSxycXhFkgaYm+IWEcTnBrN7iAszcvOnvmdzSxrMvpa0txgZJHRe0TSsYxrm0DyWV43BtRsAJduCug82LPFuP3CrCONTmRNZFmU+vxbH4KVLI5z1dj1gxbXOQvRlGb8WtJcc2WDWRarWkiGoX7P7F6z6nOv/UfVzFi34rl/bXGQu5HcNIhPewPtbWybIPRluOF4lm4SaNa4u3KafUZeYPlT06Y7k8+7F1qCaG2gj2+mY4Htllnc3e2McJawmm0tAULfS5jPOcrWJDEZ11qJt3mPxclphSmoxvwXG2PiXkp7GjfcMkp7jLuV0ITv+2Iuooui6S2nla2WbVWK8NjnUc/gna5/A0mruBu11BsG0qOPRfBLJzuZNExzo48ZccTgKhtRRvE4DZU7BXeV4r1F0oVy93M1Qgz+DxLUzSkzMvxarfeQyN9ls97ehvR4BI+VyXaR/wBPuFQ+rgN/r8zFQK+Fa/6PGpo+j0lKXd9e0iT87DPokSdfmW3joRaiAn26L3Os+XHESfSyu81/zVSK+z/a0HU1APWtOzySK1lY4DlW5e+2bYTgtC5kWVXm5e4LdZUx/IadkGzlFw9IWbr3a000wwk1rUoyIkkNxmI5kaP5UdOmn+YHMTIsxejcbpHDOuLmTiLYw7H2rWjhbVzi5xDWtAqSQFCC70vm9Y8y8lp3TVsbrN3OYv8Aw4xwgu4bmYuJc7YA0VJJ2ALq93Nns02OzeXt7uJWQ67JYVfW2jzMGRHnwlw7RtxcZcacwa2JHabSkrNJmSVpMhWOSfPHQHULy+g5ocrbye70jc3M8DHysfDKJLdzWyB8TwHsrxNc0OAJaQe1ePXegNRcttRv0pqyGOLMRwxykMLXsLJQS0teNjtxBodhFFWni1w8zDlQ7l7mP31Ph9NhyILcy8uYEiZGmWdgruYqorcVta/OTGQt1SjLQiRp4mMC9YfXJoHo2tsG3VmPyGbzmefMYbS0ljjkjggHp3EhkcG8HGWxtANS5w7FkTkryA1BzsffPxVzBYY6w4A+aWMva6R+0RtDdtQ0Ek+Snapgp9H/AHDUWqd6MGMv73rb2f8A4cQcP24/KRpo7Qmp6/8AxVt+/WfR0C6rO7UOO/MSfgU7+EvD7I+KT24B3+Z0eXfjwqmOL9TV8uB8D9VNqS58SUptvzfN1+b266DXB9oR10aQ6z7TS8WlcDk8L9HXXRl9rlil8YXNOHw/Dc7h4fhVpXsUnenDkDluR8mVOUyNtf8Azk6Et8KNzODw2kHi4gK1rspuWO5vm2j+Njec+xBn/GPuSepoSep/jRd+PQfqG6dpZP6ltA+k7/ZXBdp/V9otTXMyNv051FsH+t8h2D/OZle+5IER+mDiaTIu38QdqOmhaeDXs8Og/Ph0luI+18zzqni+kOpO3yhbIebgH1MrIU2fNeN/wFYixPDckz7JajD8MoJWR5PfSih1VPXxyckynjJS1qMyT2sx2Gkmt1xWiG0JNSjIiH6NdZ660ty40pe6313kocXpLHQmW5uZ38McbBsG81c5ziGsY2rnvIa0Elay8Dp3L6ozMGn9PWr7vM3L+GKJjaucd5rs9FoAJc47GgEkgK6lgnpHZlYVsex3O3VoMPkOtpck0uN1Td4/W6lqpqVZyyKtdfbL6RtrNGvt0Gm7mN9tvy+xmYlxPKHRmWz9u1xbHdXs5s2TkGgdHbsPtAY47uJgcR2KbemOg/UF1aMutZ5u2sJHNq6K3jExj72ukfRhI72kt8ql9vhgWLbLennuJs/UZrBy1GKYJLgRbF96sjWVmbs0n1G5XQnVtNuJM9CSgj1EHun7mJrfn79qDpbntn9O3eDfmtRRTSQNZcPgtwyHgFJ5Wglp38TiFnzmXpfDcu+lTK6CsMiy/jscW6NshMbXyelXbGwkA7dgG+ixzFtN6K+9t+B/sE+77g/U42WXiHpO3jtK1IOjbwnYN3cFfsxZKf8AwkLYtC7f4tsqLt0LTruDaezwH5t9WOcfturJ9Tx/SvH7e3/UtutomBA+ohMPg/M91s/+ekViXH6SyyK4oMaoK9djfZLa1WPUVZGSkpFnc3Etmvq69jXQvOmzZCG0a9O5RD9IN5csgjlurp/DBG1z3E1o1rQXOPuAElavYWVDWsA4iABTYrj5+jf6oRf/AON9yP1Hqv8Ap+eMbf1ycrv1zbf334FUfmvIfkj9xaf+Dh6oX5m25P8At1X+GD+uTld+ubb++/AnzXkPyR+4n/g3+qF+ZtuT/t1X+GD+uTld+ubb++/AnzXkPyTvuL6n6NXqikwmR/M53DNtbqmSQUynOSS0l3GpUUpHnIZMvBZl2mfQdf65eV3FwfPNtWldzqe/Tf5E+ash+TPvhUP359P7mhxdwlncjkFx+y/a7BZF3AxxrJL1yGuEu8tEuqr67SO4tZPS0sL7NS0PtMVzA8wNF6pvTjdPZCG6vwwv4GVrwt3nb2CoXylsbuBniTMLY91fKofC8F5UBEBEBEBEBEBEBEBEBEBEBEBEBEBEBEBEBEBEBEBEBEBEBEBEBEBEBEBEBEBEBFU/ZXOKfbXdnAc4yOhrMnxyiyGI5kFHbwo9jBl08pXwsx5UWU26yp+Al0n21GkzSbZ6DE3Pnl9nea3JjUvL3S2SvMPqjJYuVtneWsr4Jorlg8SINljLXtbKWmF4BFQ/arz5d6kx2kdc4vUeYtobzEW103x4pGB7XRP9F7uFwI4o6h7TTZwq536nexkGfGw/k9t5Gjy8Vt6ampcscqmUpjNQJDRysQyXsZSTaIr8SQqK8oiIkLS0kxqK+yJ6iMpYXOd6Qeac0sWuMdf3V1jhcuJkfIx/h5Ox4nnidIyVjbmMEkua+Vw7VM3rM5aW13bY/nLpVjH4ae3ihujGPREZHFa3FB8AtcY3Hs+TBUHdk+Zm+nH+kq8UwW3qXMKrshfyKZiljTV8lF0uZ5KbKA/auMKsIzM1pkkpU2tJtKIlFoNhfUD0IdOfUzn7vWPMrH3g19cYttjFkYLqeN1o2PiMErLdrxBI+J7y4iRhD21a6qjZy36h+ZfKvHQYPTM8DtOw3Tp3W0kUbvGL6cbDKR4jWvAFC1w4TQhXps3rOIG/ezVJy33X26RZUruLwJttcxGLBzIqmK2+iHIq7H6odYk2EeomL0M1GZJb+cNBfLrL9cvTbz9yPQ7yX1Y21zsWXmjtbeYwCxuHuYZWTwe0teyB91E2vC2nFJ6PaFsU1Jacg+Z/L2357a3xLZsebJj5ZWteZ42AhpjkERa54ifUba0btXA4uckeJt3nkbY/jVgU6gRPprfIp92zjbeP1z7VJHVIMpcmQg7K2lPkntQaln2Gepj3dZPSr1rae5bS9Q3Vpqi1yj7XI21jBZ+2uvJY3XkgjrExh9ntY2Vq5rWAuGwLx8l+cPIzIanj5bcoMZJbMlt5JnzNtxAw+EK+m53pyuO4VOzeVaa9RX/vfbmf7zxL/BqtG6n7Lj/yN6P/AJXJf6fcKDPVv/x8zH8la/6PGpo+j5+3b6/2WGf6y3EBftz/APmfLj8bK/8A0qkZ0Af/ALN+PafekVrpzPLba7kVdbjUjjiLHDN58svUIbUaVSYkbMLdFnD6dVFMrHXm9PaaiG4O35dYXm90vY/lbqFrXYnP6Cx1m4uFQySTGWxgl8nhTtjkr2BpUJjqi+0TzZuNXY4uF3j9RXU2ze5jbuUSM/u4y9tO8hXVfUf24rt59o9t+V23TaLSJX0kNGROQ0+a65ht+bbsSc6SCPuPHL0jjuF4oS+oz6ENNn2VHNPLchOdWreinmo91pfy5GV1g2U8LRkrPibLE2v+fWfDcM+O6FoFSVN7q60hacxNBYjnfpICaKC3aLgs2k2k/CWPNPyEvoO+Lxu7irYvHbktn/GzMmMnxKa/NxyS8yeYYW+8v6nyesQf33VgzNti3ZYNRxpKSJba9C17TMht06oelDln1YaDk0brm3ZBqWJjvm3KMaPasfcH1SH0q63c+gngJLJGV2VAUM+U3OLVPJ/UDMzg5XS4d7m+1WhJ8K4jG/ZubKBXw5BtB2HYSFc69Q6isrfbTAOWG0Wb5jRU+QxqCJlNXUZJbV1dOq8gYa+obtMCNJbjsWUSS4liQaUl3o6nqfUakvsvNUWWA5sao6J+duBwmQzuGlvJcdcXFlbzTRTWb3e2WhlkYXvgkYDNAHE8Jo1tApm9V+Lvsho7F88dB5LIWuPumQNuI4p5Y43xTtHgzcDXACRjiGvIA4mnbtXL9JjLMqyd7e78ZsnyHIyhLxT4P69uJ1r8Ibra/N+G+Ned8nzf2Xbpr7R4PtsdIaR0rjuXh0tisbjDO/JeJ7JbRW/icIbw+J4TW8fD2VrRfXoWzuczMmovnm9u7vw323D40r5eGrTXh4yaVO+m9Wet9P8AGvvR/lG3K/wnuxvE6dv+C+gv91cF/wB32igHzL/251F/S+Q/0mZXvOSH+bDxT+8Haj+k0Pz59Jf/AKvef/3g1J98LY/zc/8AJnZf0Xjf8FUV9IjC6WffbvZ7LZYevKdjGcXqXlpQt+uhXi7CZaPMEZGphco6ppHcWhqT3EM+/bf8wM/i9LaI5bWT5I9P5GW/yFy0Ehk8tmIYrdj6bHNj9pe/hNaODTvose9BmncfdZDUGqZmsdkrdtvbRE0LmMl8R8hHxS4xMFRvFQoNcqeSe529O6eZN2+SXFXh9DkVpR4vhldOlQaatrquSuIl+TCYcbbmWcpbZrcecJSz1IiPQbFejnpT5RdP/JzAtwGKsbrW+Qxdvd5DKTQxy3VzPcRiUtZK9pdFBGHBscTCGihNKqNPO/nBrXmHrfIx315cQ6etruSG3tGPcyKNkbuHiexpAfI+lXOcCdwGxRdjx7Ww8woUe3svLT3SEw2Z04m0q8DkEwl1KCV/XeIl5dXmKxrWuv57O1a40YZXxRcRHYwvLa08iwtFFfXfE23ZcTAesGh7wK99AfurhK8FEZKSou4lJUlSFJUWpGlaFESkqI/EjLUe9o9Ju0EGhBBBBB3EEVBHlC8rtxBrUVrUUIPcQdoKv1Yt/mkbf/JvlP8A2g2g/Nxqv/1uLL/eqw/7lt1tDwX/AJEZv6Huv9OkViKns7Gksae8p5sisuaOfX3FNZw3FMzKy2rH2pldYw3kGS2ZcKWyhxtZGRpWkjIfpDuIo52yQTNDoXhzXNO0OaaggjuIqD5Fq8jcWta4bCAFkjcKNvvWf5k7WzeQ1x6je4fG3jlDdlsRt2t3dzMmRHyQ69xLEyTj9U3bwT+qWX/vKZrzhMuvJUhBGaTEbNbZHkxo3KN09Dpy2yWo3AEwW8LKsrtAe7hPpEbeECoG071cNmzK3UfjOncyA9pJ2+b+2rrXp1VHJ3ajnvgOI7lep+3zx203K2Q3Tt4uO0eVW9zW4tcYlOofKu7qLKu7avNTqZqmoy0khwldxH08cT8xp9MZfQVxeY3S/wAw5S1voGl7o2tL2yB1WtIa13ZUjaKUVRtBcR3jQ+4M0TmHZXu7d6sEWe73rt5ge5e5u3GY89L/AGhqc3zBuBllDLzJzHkU0G5loYXVaSkOSayNGQRJU2ntJJFoJARYnkRZezYzIw4GPLugjrG4R8fEWivFs2OJ31VGLs0/ikjMxjqd1d3kVUfSW9QPnVur6i3GXa7dPlZvfm+BX2VZBGyXCsrzC4m1dmceqcX8HbwJkhRulHfIz8pxPzF69CMUrm3y+0LiuXOTymKxVjBfxxMLJI42hzauG1pA7R2jeF9MXe3kt+yKaR5Ya7CfIow+r1yc5FZ/zI5U7GZxvVuHlezOG773bmJbY3eQzp2HY65UKJurXU07zy4sRUBDiia7Ul2ko9Bc/KDTGnLDRmKzllZW8WZmsG+JO1gEj+L1uJwFTXt2r4ZW5uHXctu57jAHDZXZuVpcZaVLQEQEQEQEQEQEQEQEQEQEQEQEQEQEQEQEQEQEQEQEQEQEQEQEQEQEQEQEQEQEQEQyIyMjIjIyMjI+pGRloZGXtIyHIJBqNhC4IBFDuV3ngxy+wZWFu8X+RMiC5h9pHlUuH32Qkb1K5V2ajN7DMhfWZ/CNpkK82vlGZG04Zp1LtQadIn2iPQ9zH+n8fWF0rx3DOYNlLHdZOzsiG3Xj24ozKWTBQSPMY8K8t90sYDqHieHT36aOfemDp13Jjmy6J2BmY6K1mn2xOjk32k5Pq0JrBIacJNKijSPTZl6SD9pkLljtNvBURsFsZCpEKJfVjl3Pp4ry+8mIlpVTmI1tFZQrRk1pJztIiUpQtHQv229hiNMNxfO3Q2RdzHtYgyV9nMLWG6kYKF8kFxC6S1e9w+UDSWAkljWjYqvqDoRdfZY3mhc/BHpmZ5cxs8RmfC0mvCySN7WyNaDRvEK0AqSqucnrLbLiRwrTxuqslbvsqvKL8VKWA5Iju3U9c+UiRkOT2UOKpSK2vjtJWaEqIvn9qCI9TMsI9IOJ5tdbXX+7q0zGIkxeicbf/OFzMGPbaxeDE6Oyx8EsgBuJnuLeNzajh4nkigCvznJe6M5EdO55R2N2LnOXNr7LCwkGaQvdxT3EjW7I2NHERsG3haK7aQN9L3pywri923Wal+tXOENi32whr0WXJ/8A9Xif9IYoudGQpzwhH/8AV3P/ACV5D1Ff+97uZ/vPEf8ABqtGQPst/wDyN6P/AJXJf6fcKk9XH/H3MfyVr/o8amj6Pn7dvr/ZYZ/rLcQF+3P/AOZ8uPxsr/8ASqRfQB/+zfj2n3pFaI3J/wAZe5f+UfPP8LLcbveVH/CXSX+6uH/7utlAXV3+2GY/pe9/0qVXH+AfLnE8NqLDjnvjJi/xaZMqZFxa3uU+dT1Lt0g41nit6aiPyaK4SvVlw/msPFp+z1LVf9pV0S625gZq06punaKYc4MMIpL+3tjwXN0y0PiW9/afHvLUikjN80RINeAAy66XOe+D0/YS8pOZD2fRC84220su2KIyjhktpq7oZa+g47GPqD61RVbNvSVj3+UuW21G7lXW7dXUlctqBZ16r6dRwpKvNVHprWBOajWkVtK/vBuka0loSlKIhhnQH22J03o8YXnXoi/uOalhEInSW83skN3NGOHjubeaF0ltI5wHi+GeEmpY1tVfGouhOLK5o32h89DDpK4eXCOSMzvhY41LYZGPDZGjb4fGK7qkhej9QjM9vNouMeFcWcbuY1xkik4rAbr25LMqdVYzibrMh65uvhjNuG/ZPMdjTZ6GaleBELW+zE0NzS54dXWpOszVmPlx+k3/ADhJ4ro3xxXN9kQ5gtrTxAHSMt2O4pJAKUFKkqtdVepNKaE5NY/kniLhtxlv5sxrA4OfHb2pBdLLw7Gl7m0aDtJOwUXmvR8/bt9//a4j/wC6WLr+3P8A9W8t/wAfJ/eaqJ0C/wAJqX8e1/5JVpnfT/GvvR/lG3K/wnuxuj6dv+C+gv8AdXBf932igvzL/wBudRf0vkP9JmV7zkh/mw8U/vB2o/pND8+fSX/6vWf/AN4NSffC2P8ANz/yZ2X9F43/AAVb19P7kvQ8eN1LKHm8pyDgO4kWFU29wlKnGscuYUjzKS7lsp17oCFPOsPq0M20Pd/UkmR7PPtMekrUPVJyYtrjl/Ey45maYnlubS2JDXX1tKzhu7SN53TODWSwioD3xBh2uBEVeljnFjOVGtprXUjzHpfLsZFLLtpBKx1YZngfxe1zHnbwh/F2EGYfIf01pG6uV2u7XHXN8Tfqs4kqv5+NWMknKdNhNSTr83HLyuW423DnKMlGw62o21HqRkXQQZ6YPtY7Lk5o6y5KdVuAzcGe09ELKK/hiIuDDCeFkV9aTBrjLEKt8aN4a8AVBNCs+82OkGTXGcn15ymyVkbPJP8AGfbyGsXiPFXPgmjJAa/YeBwIBOwgbFNXhHx/v+Ouy5YnmtPQwc9ssku7LILOkeRZJtYT0lX1Oh60VHZdeTHh6JJk/mt+wa//ALQrqb0x1S8+xrLl5kclc8s7PE2kFlb3TTb+zztYPanNthI5rS+XaZvWf3gbFI3pw5V5PlNy9GE1BBax6olu5pJ5IXCQSMc75IGSgJ4W7A3c3sVnf1MKbbum5HqbwFuoizJ2I187OodEmKiuj5O4tXatxqERRWLKTA7FvpSRGazM1fOMxvV+yYzvNPPdKMc3M19/NawZueHES3niGd+PbTc6X5R8DJeJkLn19EBrTwgLX91jWGksfzbppcQMupLBr71kIaGNuOI0JDPREjmcJd2kmp2kqc2Lf5pG3/yb5T/2g2g11ar/APW4sv8Aeqw/7lt1JnBf+RGb+h7r/TpFYKktuPV8hllXY89CeaZXrp2uusKbbVr7O1aiMfpJqBNV3qh2331q7b/Bj8X9hZa+/Oxu6vqKeihwZg8I0t7kNbBG1Wb1bC49bMQchnXddBnVL0d+iceYhWFxSWMo5zcV8i85ib5zajUkxEfA53E8uudmdk1v/NjkNttdPaSwNJDqh28NcBwlw3FvCdhV0TQS3uKhFqeLhHpNrv8A/YVUj7P/AOlhye4wcjLzkpyMxOl2PgWO2mRYDh+1N7MrXNx8resZldNsLyXTQJHZS1FRHj6GlXnuOqWX0CIxTeoDmppfVGnI9NaclffSNuWSyTtBELA0EBocR6TnE+QCnau2GxtxbzmecBtRQN7T5fIoi7S+stz33q9VTaXGqDMU4/tHdchazZuBx0x6qqPxJPb93JEY5NROeXXrs5V6mu7pBzzeL4ZwiNsm0J7ReGW5M6BwvKq7ubiHxMuzHOuDePc7xfFDOMU20DK7OCm0b6leePKXk2SawGkJk4eHZurQlVVyHA8G25+1HYxQ7fV1dT0tllNFl1nV1KGGoEXLMt2yrb3J3GmIyUMxnZ1tMdecbIi7VrMtC8BSLa/vsl0ty3GRc58zYnRtc6tSyOctZUnfRoAB7QF9SxrNQjgpQip85H7O9WR/VM/zjnM3/Lpln/vmxm7lX/w4wv8A8BGqTk/9YS/jfsBQJF/LwoCICICICICICICICICICICICICICICICICICICICICICICICICICICICICICICICLRSUrSpC0pWhRaKStJKSovcpJ6kZDs1zmOD2Eh4Owg0I8xG5cOa1wLXAFp7CvcUm525mNQSrMd3Hz2jrSSaEV9Xl9/DhNIMtOxiM1PJmOnTw8sk6DH+oOU/KjVuQOW1TpbTeRypNTNcY2zllce90j4S957+Imvarmx2tNZ4e29ixGYyltZ0oGR3UzWAdzWh9G/3IC8lPnT7Wc/Z2s+fa2Un/dFlazpdnYP9ddHps55+S4kj8CNRkQvTH2NhibCPFYi3trPFxepBbxRwQs/FiiayNp7yG1VAubm6vrl17fyy3F6/1pJXukkPne8lx9+ilRwp3nwvYLfeJuLuAq2TjjOJZJSLOlgosZ3x1rEWzEJMZyTFSbRrP5yu/p7hDT7QHkDr/qY6cZuVnLP2H6VPzlhdj2uZ0EPhW0rXyVkbHIeKg9EcG09oWaunbmDp3lhzMj1ZqkzDEtspoj4TPEfxPFG0bVuzy1Xn+XO6mKb2b/5nuVhB2SsavY1A3BO3hogT++tpocGT50VD8lLZfEMK7T7z1LQ+guvol5Nay6fumjT/ACl5geyfS3GPvDN7LKZoKT3UszOCRzIy70Ht4qsFDUbVT+feucFzI5p5DWGmjMcPcsgDPFZwPrHExjqt4nUHE0027RtUjPT85TbV8aF7nK3MXkSfxtPHTqPqCoatNSq0zylfE+ZOh+SeslPbp3a9fARY+006OOcnVtBpCLlJ808WDN8bn225db/848Hw/D4YZeL+DdxV4abN9VlzpV53aI5OfPP0yN0DfugMXgxCTZGH8XFVzabXCm+u1QEzG0i3mZZlewPMOBe5flF3A85BNvfA297PsYfnNkpRNvfDSU96dT7ValqY2UaEw95p3QeB05keD5yxuDx9pNwHiZ41tZwwS8DqDiZxxu4XUFW0NBWiizqC8gyWoMhkrWvstzf3MzKih4JZ3yMqNtDwuFRXYdi8y6bZNuG72m0lClOd5EpHlpSZr7kmRkae0upC7YhI6VrYa+MXANoaGpOyh7DVUd5aGEvpwUNa7qdtVO1zjhzH232DY3hhZTk2P7frqo1zKxOmz/Io1/UY5NNKWLiTRMONwYcMm3CWtDL3e21qrTpoNdsfVV0L81OpWXkNkMTiMpzRju5LaPIXeGspLO5vogXPtY7x7XSyzAtLWukj4HyUaHVNVJo8pOoLSPK4a+tb+9tdLGFsr7WK+uGzxW7t0roQQxjaEOIY+rW7fIoNyZMqfKkT50uXYTpi/Nlz58qROnS3P6uRMluPSX1F7O9R6DYTbW1tY2sePsIYbfHwt4Y4Yo2RRRjujija1jB38LRVRrmnnup3Xd1JJLdSGrnyOc97j3ue4lx90lXFfT85SbWcaHN0F7mqyNKcuXQKqPxfqGrXUq1tSZPxROTofkmSj+bp3akNXX2mfR5zi6trTR9vyk+afEwbr03Ptty63Hy9PD8Phhl4922vDTyqWfSxzq0RyedmXayddAXzoTF4MQk2RtIdxVc2m3dvqFBDc25hZbnW4uRVJu/V2UZfmN3VnJbJl/4G8urKfB+IaJThMvfDykd6SNXarUtTGxblHgL/AEVy60tpbN8Hzph8HjLS48M8bPGs7SCGbw3ENLm8cbuAkDiFDQVooyazyFvndTZfLWHF7Je5C7mi4hQ8E00j2cQ20PC4VFTQ96uU7wcxtms44WUWwlE5lR59XYtgtPITMo2o9N8ZjpN/WHZYpsHVqa1SfYryi7vcQ1RciOhLnvy46/Mp1Kak+Zf6tbzLZi4j8K7e+78O+NYOKAwNaHfHHiHh7CVMDXvUBy+1H07W/LDGuvTqiKys4nB0IbFxwcPHR/Gdmw0PDt2bO61Ueh6kZakepGRkRkZH0MjI9SMjIbkRUbRvChGdqqJhO72622rZsbfbjZjiEU1d/wABTXUlusSoz1M0VUg5Fa13e3taSYxlzB5K8nObDvF5maWwWcuuHh8W6tI3T07AbhoZOQOwGQq7NN691zo6PwdK5fIWFvWvBFM4R18kbuKMe40KePDznHufVb6UNdvVuTdZRgeaNJxWUu/XC+Dxu2lukVPeNHHiRjZR8YaW5CjMyJkzMa4euf7PDlBnunXJ5LkBpPHYfmVgXfOEQshKJb63iFbmzdxyP4i6IOdC0AHxQ0VpsUneQPUprSy5mWtnzGy9xe6ayLRbOM3BwwSuPyUvotbQcVGvJ2cJJVM/UI2UoNod9LKzxW7qbCj3JXMyddJEtWbG2xe8kOKdt4Fm0h155iFJkrU7FU4ru8tRJ06ajLf2ZHUDqbnl05WdhrTH39rqPSwix3tUts+C3yFrG0Ntp7cuaxr5GRhsdwGN4fEa5wO2isvqr5d4rQvMue9wlxBJjcu59wYWyB8tvMTWVkg2uDHOJdGXHceHbSpq9Scv9nq/gVO44Pryg9yJOH3lG2lukaVQ/HWGWTrmP3WZ2BOEz8G+nuV5PRepae0YNzvQ5zyyP2ktv1W2/wAzf1UxZy1u3Vuni98KHHRWr6W/gcJd4rDRvi7W0NRuWQsZz95f2fS+/lHK68+l78fPCAIR4PHJcvlb8px1pwOFTw7DUUVrZJaISk/EkkR6fIRENwjj6RPlUJmghoHaAqvbQb/b6cfbeZfbF7wbibSWtj5X1nIwbJZtRHtFMEomV2tV3PU1o6ySjJC5Ed1aSPQjIhR8xgMFqGEQZ2ztruJvqiVgcW1+K7Y5vuEL7RTTw/wL3Nr3bFdu9Kf1KmNqueT/ACR588hNyMqx9nZjL8KqsnzCbd5mcC7u7OpkMQKyigEUCmblMR3FLcixWyUZaK8RiPmty0OV0GNN6Bx1tFcG9jkcyMNjq1rXAlzjtdQkUq4qpY6/8O78e8e4tDaVO3eoT8PeZNXw15tvcrYW2FFvNArMpz6TSUN/Mfpn41dlkuchGSY/OSzMZrMjar5X3lciNJS3r0SStFFe2sdGy6z0R9E33UllI6KIOc0cQLowPQeNnEwkbaFte+mxeW0u22l4bjhD21Pn29oVWuJ3Nuhb9WHE+dvJm+PGseuN08yz/OrOHCmWsfHIt+w+ipqYMKMl2a9X1LTiIzfYRmltBHp7BSNW6InPKeXQmmY/FuGWscUTSQ3jLCOJxJ2VdtJrTaV9ba8aMl7bcGjCSfN3BRl54bq4PvnzN5KbxbaWjt5t/uRulfZTiNw/Der3bGlsFoVGkuQZH3+Mpeh/NX84hc+g8TfYLRmMw2TaGZC2tWxyNBrRw3io2FfC9lZPdyTRmsbjs95RNF2LyoCblU/C9ocxz2tXb0SKtNc3KchG/OnqYV8SyRG42bTcd5adO7oZ+IwlzL6guXXKnLswOqXXxy74WzCOGAPHhuNA4Pc9jTu2gbvdWDeZPUNy75VZxunNT/ODss6Bs3DBAHtDH14TxukYCdhqBWnavlmO0ucYNFOwua1p6rSokOWVW+cyLHUZkSSlattPMJUf7I09vvMh6eXXPzlhzQvBitN3z482WkttrlghleBv8P0nMeR2tDuLuBX35ddQXLDmff8AzPp67lhzZBLLe6YIZJANp8Ih72PNPg8QcewFU2GZFmtaAiAiAiAiAiAiAiAiAiAiAiAiAiAiAiAiAiAiAiAiAiAiAiAiAiAiAiAiAiAiAiAi1BFoCICLY42l1txpZaodQttZEehmlaTSoiP2HoY+kUj4ZWzR7JGODh5wahdXsbIwxu9VwIPmOxTwyf1BN4sq2DRsROqMcZaeoY2KW2csLlnd2uNxkIa+BOvUgocWVJit+S6+l1ZKQZ6IIz1GufSP2Z3InRvUu/qTx17lX3TcjJkbbEu8P2O3v5KkzCUfKyRsefEjhLG8LwCZHAUUmsz1U6/zfLD+rS4t7RrH2rbaW8Bd4slu0BvB4ZHCxzmjhc/iIIJo0EqCWmhEXuIv6Q2KkkmqjMN1FqOtAuU1HKb0DyotARARP/Ij8DI/YZH4kZew/YANEW9516VIemS5EmZMkmSpEybJfmzJCi6Eb8uU47Id0Lw7lHoOkEUNrbMsrOOKCxiFGRRMZFEwftI42tY2vbRor2rtLJJPM64uHvkuXn0nvc573edziXH3Stg7711QEQEWpdPDp9zoB271xQLQFytSMy8D0BcUqniC5WgItQResoM7y/FYEytxy8lVMSfJbly0RSa73H2kLQlSVutudhGlZ66EWosPVfK/l9rnKW2Y1hi7fIX9pE6OIyl9GscQ4ijXN4toFKk07lj3VvKnl7r3K2+a1jjIr/IW0JijL3PDQwkGjmsc3iII9Ek7KnYVJHZTdWzyqfLwTOJDV03awZCa6XNabJ2USEKOTVzCQlLT6XWSM21dpKJWhfKIa9S3IjCaFxcHNblfC/GXOPuozcRQudwx1cBHcw1JcwtfQSN4i0tqfIoX9S/IXC6CxcHNHllHJjjZ3MftEMT3FsJLgIrmEkl7KPo17akba17FHjcbEzwnMrnH095xGXilVji+puVssifiGZ+1SG1klXykJecoNfM5mcu8dq53CL+WPw7lo3NuYjwSjyAuBLR3KYPJjX39ZnLfHaqlLfnNzDFdAbm3EXoybOwPI4wO4rxAyUsooCICICICICICICICICICICICICICICICICICICICICICICICICICICICICICICICLY64hlpx5wzJtptbqzIjUZIbSa1GSUkZnokvYOQCTQbyiyEeG/2dbk9yn2ww3erJt39rNpNvM+qIOQ4oxGdk51llnQ2LfmxrB6PUMu0EA1o6Gy5NJ9tZGlxCTIyEetZdRemNK5SbC2tnd3mRt3lj60ija4bxV3pnzhtCNoJVbtcJNcRiV7w1jhUU2n8Ckdu39lp30osTn3mxfJjBd1chr4z7zWJZZj68LO7kseNZWXkJ+0rIs10/moOY5HYJX01pLqLcxHVNgZ7xsGdxk9pbuIHiRv8AE4QfhOaeEkD9qCe4FfeTT0gbWKQOd3EUVkPihwN3V5Q8x0cI51hH2W3YjOZzDyL8eaqwfLGLbAaWwu7Sssq6vYkyzclM15pacSk2jJxK+7t6jOGq9eYrS+jfpwxpvcSfCLPCcBxtlcGtcCSBsrtG/ZSipFvZyz3Xsh9CXbWvZRXvf0VHkfrp/Ox2e/JLLP4L0GD/AK1umv1TefnI/wB8qr9Hrj8oz3in6KjyQ/Ox2e/JPLP4LD61mm/1TefnI/3yfR6f8o33in6KjyP/ADsdnvyTyz+Cw+tZpv8AVN5+cj/fJ9Hp/wAoz3itf0VHkh+dls9+SeWfwWH1rNN/qm8/OR/vk+j0/wCUb7xWn6KjyP10/nZbPfknlf8ABgfWt01+qbz85H++T6PT/lG+8Vr+io8j/wA7LZ78k8r/AIMD61mm/wBU3n7uP98n0en/ACjfeKfoqPJD87LZ78k8s/gsPrWab/VN5+cj/fJ9Hp/yjfeKfoqPJD87LZ78k8s/gsPrWab/AFTefnI/3yfR6f8AKN94p+io8j/zstnvyTyz+Cw+tbpv9U3n7uP98n0en/KM94qyt6iXATNPTm3tx/ZDOtwsc3JuMg28qtxGbzF6y0q6+LCtrvIKRqtdZtIsV12U07jy3DWglI7XSLXuJRFmrl3r+y5j4STOWFvJbQx3DoS17muJLWsdxeiTs9MCm/YqXfWT7GURPcHFza7PPRQmxqieybIKjH48huI9bzEQ2pLqFuNMLWlaicW22lbi0l2eBEZisay1NBozSmQ1ZdRPntsfbOmdG0hrnhtPRaXEAE13k0Vk631XbaG0jf6vvIX3Frj4PFdGwhrnjia2jS4gA+lXaRuUi18V8gb1JeX0xEk9DUdfZER6HoemsT26CHkfXbpGWnBp7JEkVp49t+lUQ29dekH0pgMiaj8tB+kRPFbIVl3Jy+lNPgRlAsz8PHqUMyHLuuvSLTwnT2SB/l7b9KuHddekGmh0/kQf5aD9ItVcVshSWp5dTEReJnX2ZEX3TOGQ4HXZpEmg09kq/wAvbfpUHXXpBxoMBka/y0H6RbU8WMgUWqMvpVEXQzTAsj0P3dIg5f11aSYaP09kgfLPb/pF2PXVpBpo7T+RHnmg/SLcXFXIv+ltP+99p+4xx9e3R/Zp/I/n7b9Kuh67NH/qDI/noP0i1PipkWn/ADupv3vtP3GH17dIdun8j+ftv0qfXt0ef/sGR/PQfpF8lcWr5J9p5hSkrpoSoFkR9fkOIRmQ7N66dJuHE3T2TLe8TW5+9Ku466NIkVbp/JEfy0H6Rd1Q8bMpx+8qL2Ll1ST9TPjT0JKDZpNwo7qXFNa/CaJ81Ce0/Z1Fv6p6z9Car01f6YvtP5D2S/tJIHEzWx4fEaWh1PF28JII7ditrV/WToXV+lMjpa8wGQ9nv7SSEnxoDwl7SGvp4lfQcQdm3ZsVQd2dnX9y7GotKu0hU8yvhOwZpy48l/4uObqnWO04zTpkbJq0LuIuhDEXIHqLtOS+FyGCzVjc5HH3dy2aERPjZ4T+ENkr4j21D6V2V2nasQ9P3URacmMVkcLmrG4yGNvJ2TRCKRjPDkDQ15Ie5uxzR2dqpQXFXIj/APm2nL3f/D7T9xjPX17dIH/9fyP5+2/SqQB67NHj/wCwZH89B+kWv81TIv8ApdTfvfafuMc/Xt0h/wCH8j+ftv0q4+vbo/8AUGR/PQfpFp/NVyIi65bT+3/+Ps/6XwY4+vdo+v8As/kfz9t+lXb69mjq7MBkfz0H6RbFcWb9J6KzClT0I/nQLIj6+3rE8B3b11aTeKt09kzTumt/0q7Drp0k4Vbp/In/AN9B+kW8uKuRH/8AN1N+99p+4x1+vbo/d9H8jX+Xtv0q6Hrs0f8AqDI/noP0i2K4s36DIl5fSp18NYFkXyH4xC6Ds3rq0k/1NPZI030mtz96Vd29dWkXD0dP5E/++g/SLX+avkPj+NtOZf8AB9l4Hpof+5PDqOh67dIbvo/ka/y9t+lXH169H/qDI/noP0i3/wA1TIv+l1N+99n+4w+vbpD/AMP5H8/bfpV0+vbo/wDUGR/PQfpE/mqZF/0upv3vs/3GH17dIf8Ah/I/n7b9Kufr26P/AFBkfz0H6RfP+azf93YeYUnfrp2lBsu79Y4muo+n16tJcPGNPZPg7/Gt6e/4q7/Xp0jTi+j+R4e/xoP0iphuZtRY7ZIpnJ9xDtSulyUtFEjSmDY+FIzUbhyGWiV3adNNRm/krz4w/Ox2Sbicfc2BxojL/Fkifx+Lu4fDe6lO2tFm3kvz7wvOq4yFticfc2LsdHG9xlfG/jEjg0BvA51KV21VKRnZZ4QEQEQEQEQEQEQEQEQEQEQEQEQEQEQEQEQEQEQEQEQEWhkRkZGWpGWhkZakZH0MjL3GHmRSZm8zeWM3ZrC+PCN/9yKrZPb6HMr8X27x28l0VSzFnWMu0fZs11ziJVwSJs11TXmq+9Es0p6C2WaM0mzMz6iOPtnZu4IL5ntDnVAABbXY3YADTfRej2y6MQg4yImjYBs9/vV6D7OQ1zAtub8K5xSw3Tl8cY+IZYjfCbeyryVt5M82okoxCG1ItVLr3stLKjiOMpZUb5RUPmZdncYwv1HO0fFod0F220GpDNH7MGhomHpDxDRu3w+DiBJ2cXD20VUwYu/auJvF7PQ8Vd3k92qj768GbVGPerJvLkOyWSTsUyCpwjbaqy3IMKsXqaxYzr6ksmcmYOfBU2+ie5BeZbmddV9xEepC4eQ9lNc8prK2zcbZrd88zo2SDiBi4m8Gw9gNS1fHMSFmSc+Elrg0Akf2e+r52ye4O4Mr7MpuNnkvPMwlZ4xx93imMZxIv57uWsTYtvbJizGr1TpzUSoyUkTayVqkiLQYLzePx7Opu3sGQQiwOQtx4QYPDoWtqOHdQ9oVZZLJ8xmXiPieGdvasOKdyd5NuVnwTnI7fBcOIh5yLFVuPkHkx3HCM3FtJ+J1SpZ+PUTHj0vpgS8YxtiHnefBZ+BWs67uuH+Fk99ZlXqAbgbgU32eDZnNabO8vqM1lYDx4elZjW306Hk8l6bCaVNdfuWnCmOuTD/bVGrVftENeX2Px83UPe2M0EL7IXF2BG5gLBQ7KN3bOzuV038kjcO2RjnB/CzaDt3BYav84/kd3/8AeD3q+l/KJkHv/wB9CZX0b05+r7L8yz8Ctj2q6/KP99Zmmwuf5/M+zOXOeTM6y+Xnidis5lpzeTfT3ssTLa3HlMNSk3q3TnFIaYLsSvu1JHTwEMtQY/Hs6mWWDIIRYe3xDwgwCOngg04d1K7aK57eSQ4QyFxMnAdtdu9YZbHJ3k2/V10J7kdvi7DjMtuRoq9x8gNlhx1lHmLbT8TqSl+09RM12mNMiRzxjbEPJ2nwWbdvmVrC6ut/iv8AfWw+SHIwi1PkJvSRf5Rcg/dQ5+jenD/9vsvzLPwLn2u6/KP99fFXJXkVqzpyH3oLWXBL/GNkBakc2OlRf7q8DI9PlHI0zp3bXHWW4/xLO4+RPa7qv8K/31meeu/n+fYj6SfFXJMRzrLsVyOxzHjc3YZDjl/OqbqwanbfPvzm5ljEdRIkNznvnukozJxXUxDDkPj8fec28rb3cEMts2G8ox7A5opKACAdgp2dyufMySR2DHMcQ/ibtB27lhFZTmmaZ3Yt3GdZhk+bXDMVEFm2yu5mXli1BaW461DblzXHHURW3XlqSgj7SUtR+0TdtLGysIjDYQxQQk1LY2hoJ76Dt2Db5Fab3vkPFI4ucO81Xn2XnozrciO85HfZV3tPMrNt1pZEZEttadFJURH4kPrPb291C62uo2S2zxRzHAOa4dzgdhHkK8t3aWl/bPs7+KOezkFHxvAcxw30c07CKgbFXzYK6up25MNidcWc1hVbaKUxKmOvtKUmK4aVGhZmRqSfUj9git1W6d09juTF3dY6ws7e6F3bAPjiYxwBlYCA4CtCNhURurHSulsPydmvMRjLC1vBf2wEkULGPAL9o4gK0PaFrv8AXV1A3NsI0G3s4UdNRSKSxFmOsspUuJqtRNoPtJSz6mftHz6TNP6fyXJO0usjYWdxdHIXgL5ImPeQJaAFxFaAbh2L79J+lNK5fkpaX2WxlhdXpyF4DJLC17yBJQAuO2gG4di8ztPfXsvczCo0u7tpMd67joejvznnWXUHrqhxtR9q0n7jF7c/NM6Zs+Smprqzx1jDdR4yQteyFjXtPe1wFQfKFe/PfRujsfyZ1He2GJx0F7FjnlkkcDGvYaja1wFQfKFUXkfc3FZmNGittrGvbPHm3TbhS3Y6FO/HzE+YpKDIjX2kRa+4hh/o1wGAzHLbJSZextLuT54e2s0TXnh8GI8ILhWldtO9YR6NNM6azuhMxLncdZXsrcoGh00TZCG+DGeEE7hXbRUhxiJuXms5yFjs/IbF9tKVynjs3mosVCzMkuSpTi0stEoyPQjPU9OgkLrXJ8nOWuLZk9YW2JsrR5LY2+zsdJIRvbFE0F76bKkAgVFVIvXVzyN5Z4tmS1hY4e0gkJbFGLVj5ZSKVEcbQXOpUVNOEVFTtVVU7Jb3GRGrJmEnoWqfxmUfafsIzS6ZGenuGCX9T3TQCWtxMxFd/wA2jb5drFgKfqU6Y4pSyLTrpIxucLCNtfccAR7qr3gmN5NiG3V7WZTOKZcpRfTWpbU05xpjrgrNgkyTUpRKbUjUi16CKXNHWmieYnOTE5rQ9sbfT5fYwujdCIOKRs7eMmOgqCDStNqijzR1hormBzbx+a0RZex6dcbKJ0LomxAvbKBISxuyjgaV7e1QQhZRk5yIjR5HeG2qaz3NnYvmgzOSRHqXd16dBtNyGjNGi0nnGIxomFs6jvZ46/wffRbUc7oDQUeGvbmPCYptw2wko8W7OIUiJBBp37VLfkrYWFdjWJO18+ZAcduZSHXIchcdbiCgNKJK1IMjUkldSI/aNffRXisVldZahiytrb3UTMfGWtlY14aTO4EtDhsJGyo7Fr96MMNhs3rvMW+atLa8t2Y0Oa2aMSNa7xCKgO3GmyqiCrKcnWruXkl6pR9DM7KQZ9PD2+whsNj0Zo2JvBFiMY1vcLeP3exbFGcvtARt4I8FiQzuFtH+BbTyfJC8cjuy/wD7J/2f+kPoNH6RO7E44/8Ay8f4F9BoDQjhsweKI/8Aho/wLevLspcLtcyi+WR6aJVZv6dPD2+wfFmg9ExO44sJjGv7xbMr5exfJnLfl9E7jjwGID+8WzPdUseMVxaWrGVwrSdKsWWptW60qa+t9xk30vNPJQtZnohaT1MveQgR1u6fwuEuNP5XDW0FpcvhuWOETGsDwwte0uDd7gRQE9hKgH1s6a0/gMlgb3A2dtZTTWtw14hYI2v8NzCwkDeW7RXyqMN/e5BBv72FHyG6JiJbz4zPbYyNPKbfUSCL53gReHyCb+ltO6WyelsXkrnE44XNxj4JH1t468TmCtdm9Te0fo7RmS0hicleYXFuu58bBI8m2ZUvcwcROzeVJfjFZWVknM/rGwm2Hkqria+NkuSPKJSSNRN+YZ9pKM+ughV1vYjEYlumvmm0trXjdccXhRtj4qbuLhArTsqoV9bWBwWDutODCWVrZiSGcv8ABjbHxkPIBdw76DdVRqvsnyVq9v2msiu2mvrm0bJtFi+lBIROfShBJJWhJQRERF7CE0tM6O0fPpjFTT4nGvm+brY8ToGE8RhYSa03k7Se1TP0doPQt1pDD3NzhcXJcnF2ji51uwuLnW8ZLiabSTUk9pK9DiuO7tZojzsfkZC9CJRoVYybR2JXkouhpTJfW224pJ+JJMzIWnrrWnIjlu8W+rWYmHIkVFvHbNlnpvBMcbS5oPYXAAq09e6t6eOW0vsmqrbDMylAfZ4rVs09DuLmMBLAeziAqvdSNmt8mGXHvrknktNuOrbZyttThoabU4s0kb+nRCfAYtsupHplvbploLAxPke1gc/GODeJzg1oJ4O0nesYQdQvStPMyL5qa0ucBV2M2VcaCvod5VVI82xTxuXNXNlnZN0r/dPN9ZyyeatkNKV8Rr3GtOhlrr4DBdzjMS7rRbjmW0HzQ6/YRDwDwuF1q5wHh0pTcaU3qP8AeYrCydYrcXDa2/zE/MR8MHhgQ+G+APDfD3cJBBp3qFMqzs7FLX1jZTp5NEZtFMkuSPKNX0jb8wz7O726DZJZYfD4lzzirS2tfE9bwo2x8VN3FwgVp2VWzjG6fwGDfI7CWNpZuk2PMMTY+IA7A7h3gdlVwx71VUBEBEBEBEBEBEBEBEBEBEBEBEBEBEBEBEBEBEBEBEBFkUekH6Y/ED1CeMfJKfkOQZuvljgrNxQ49QFkblZimJLtahFntznUClguMleR7ewYkQJPx/nNNOR3exJGZGUdub/M7WHL3U+Njt44BpKcte93BV8nC6k0Rca8JaCHDhoSCKqu4ywtLyB5dU3AqN+wdxp+FWPdu7G542cjsJtdzMRkTL/YDeWtd3DwR1LUeRZTtv8AIVRslx5BTkKjIRapiOEwt1JtKadQoyNJjOGSih1LpyeLGSgQZCyPgy7wBKyrH7Nvo1FabaghUhhdbXI8QVdG/aPMs9P0+fWG2I9RxW5vHHbijyLiDvInFr2TtlDmoxK8lTKJyIqM5leIJYifi1OyPFZcpMl6tdaX8wvM0UglmmBPMLk7neXHsupMi+PMYbxWiYjxGgOrXw5NvGGPAoHg79m8hXhZZOG+LoYwY5qbK098dhp3K2db/ZrcITujk+dcmfURsbaquLydlmX2E2vxHHtwskcsnnJkubkN5eSnWYsmahJ6vsNJNCU/MLRJEMmQ9Sl6cXFY6Y061krGCOMAyPiZwigDGtFSB3E7e3evCcFGZDJcTONTU7hX3Vc+5b4Bxp2s9Czk3t5xHtaS82KxHjnuRSYpb0OQqyyHYSITcpq6lP5Et+Sq2sXrUnTkOmtWrpmMYaRyGpcrz1xmR1cx7M7NkYXSNczwyAacIDKDhHDSgpuXuu2Qx4mRlvTwhGQKbfurBz4e8D+SvPvMcq2+42YrUX1nh1HFu8uuMlvo2OY5jsCzdkRaopljJSonptnIiupZYQXeom1H0IjMTk1jrzTWgLOLIallfHFM8tjaxhe95FC6gHY0EVJ2bVaVtZT3ziyGmzaSdyzg+Xvp98jd5vRw2z4TYRDw53fXFsR2cpraLZ5G1BxZM3CYzbV6Ue9Uk23mkKT96Vp98EHtH8wtN4bnJda2vnTDBSzXDmlrKvpKasq37/cruu7OabGi1ZTxQ1o8mxY1f6Nx6nndr9RbI6d2v+M6H79f9iElfrJcsPj335kqg/MV93x++VkBXfGrdHiF9ng3Q497zsUUXcfb/YzMImRMY3aIuqZDthnf1pG+DsmySmSk4kxHcZF0VqXsEfodTYvWHURa6hwpkONuL+MsL28LvRi4TUdm0FVn2eS2wzoJacbWGtN3esPX03uDOYeoTyQxLYPGrpzE8fapVZfuZnDcVE17EsEqijtT5UCM8lcd+7s5TzUOEl0jaKQ+hSyNBGJhcyNdWXLzTU2fumeLcF/hwxVoJJXVIBO/haAXOptoCBtVsWFm69nEINGbye4LKB3aqPs+HpUXcfY/craOm3r3rq6WulZLCt8Nmb6ZzDXLaStqdlE61OXV4tMtWzN1uMjyvvatEoIhF/Ey9QnNeA53GXb7LCPeQwtkFrEadjA2jnhu4k127yrik+ZscRHI1plp3cR93uqqOn6pf2esuzXgbX9Xo6E//S1j3Rxb7aGla/CdO11RHr7NNRV/6rOoX9fOrQ/9Of3efuXz+csNX+D/ALxSf+0iWuO3vpd7B3mIQCqsSud5ti7XF6soiYBVuO2OK2sukrygoIkQyh1jzTZNF0b7e0vAWz02xXMHNG/gvHcd2yzuWvdWvE8PaHGvbVwJr2719M8QbFhb6pe37ywYBOhWktFGSUmpR6EkjUZ+4iLUz/UIh2a1z3BjRVxNB5yuzWue4MbtcTQecqWOxu12YUmQVGa2kWJFpplXLVHQqW2qepqZHcRHdVFI+9CHDPwProIGdT3PHl1qPSGS5a4W4nn1JBexB5ETvADoZGukaJTsJaB2duxa/eqPnjy+1PpS+5bYOW5n1Bb5CLjf4ZEAML6yNDz6xburuJXabt7NZrm+by8iokVaq5+urIqDlzkR3vNhx/Ke1aV1JPd4H7RQen7qL5Zcs+WNvpHVUl63MxXdzI4RQOkZwSycTPSGytN47FSOQHUjy35ZcsrfSOphffO8V3cSu8KLjZwyv4mUd303jsXSYBsTn2MZtjOQ2jdQVdUWjMyabFi268TCPpeU0R6rX8gufmz1Rcpdacss3pLBS37szkLF8UIfbuawvdu4nHY0eUq6Oa3VTys1py1zWk8MMj87X9k6KLjh4WcZ3cTuweVdNyc/56Uf97bX/GE0XF0Sf8M8n/TT/wDIQqs9D3+wOZ/pYf5GNVN4/ukra69aoUxl5OzOtVmy72Ea56ojB1ZyNeqmVEkyRr83uIy94wp1aW5HPHEzatM7dDSW1qOJtaNhEz/agym520F9PS4SD3LC3VpbPHPPHzasdM3RsttahrmA+jbiRwuBH2F4JJdTbQjyKj7EvknZOPKR+O/modcS8lDa4zKHUKMnEMJSaW/JSrontLTTTQSJucd0a4mKNko0v4DmNLCSyR7mkeiXkgu4iPW4ttd6kDcYvoqxUUTHuwJhdG0sJkdI8tI9EyGpIefhg7Qarzd7lm9NGhcbJLXL61qS2uO4U74hth9t1BodbJwzNCiWkzIxeOl9BdOGo5G32jcfp68nge14NuI3PY5pDmu4RtBaQCO5XrpPl50yapkbeaMs8Je3MLg8eC8GRjmkFriwmooaFUvh6fGwtPD4yN/RfQf9EZtyBrj7j+Qf/wAgrOmfr8wX9f8AMpv8mVMflD/zXw//AIclf8XtDXP0O/7baj/o6L/LuWuToe/4gZr+ix/lSqVbL7SRc8VNvshedZxqrfOOmOw4bD1pMbbJ55tcgjJTEOM0ojcURkZ9S9gz11Ic/wC95VR22l9JRxy62v4+Pje3jZbRFxYxwj3STSOBDGkEDYSNqkF1J9QN9ysbb6T0gxj9aXsXiGR7Q9ttE5xawtYah80jgeEOBDRQ02hVNkZ1x0xqQ5AgYtHtTiqWyuTApUS2lOIUaFpRNkocOSSVF9PwMYVs+WHWNrK1ZlspnpMf47WvEU14YnBrhUEwxlojND6tKiqwRacqur7W8EWWyuYubOK4bxhtxfGJzWuHECYWOHh1BFG0FBRVOxKFtbuLj67epxGqKufefgSIsqtix57DrRNqWh3ym0rZNaVkaFFoengMJcwMtz55PatZgNQaiv3ZVkTJ45I7iSSB7XFwBbxuIfwkEPaaitKrCfMC+518n9YDT+cz1+cvCxk0ckVzK+F7XV4XMLnEPAILXA1FdhXdYjgFRt9Dv4uKqM5FzJdsYyLOQlRR3W2FtwYpH3k65BiOu9TP5xkYtfmDza1BzcyWJvtdsPzfjImQSutoyPEa57XTy0oWtnla0AAeiCNg2lW5zB5r6k5tZDF3+ufTt8dAyB7oGcJe0vDppKU4BNK1vcG1ANN6jW/xkzaU+/KeyTHlvSX3n3Vdsn5zjqzWo9fM69VCaVv1s8r7O1is7fE5hsEMbWNFI9jWNDR2eRTSsutvlzjrKHH2mCyzbWCFkbB4kWxrGhoG7yKtOzO2Fxtr+MCbewr553JxVR/gCcLyvhkfO8zzDPXu7emgjX1H88dM852Yf6O2t5anHOl8Tx+H0vEOzh4QN3bVRr6i+eGB50S4mbB2V1ZjHska/wAdzHcXiOqOHhA3dtVDGLTFkW5BUK1Ghu2zGZDeUn6RMKspC3SL5VISZfqjZFfaidpDlAdUsAMthp6KVgO7jFvGG18gJB9xbH7rUsmjeRzdVwgOuLDTVvKwH4/s0TWH3HEH3FLLebcaVtjBo8XwyLEgyJMRfw8hxhDrVXVxFfDtIjMKSbSpbzhKNS1Eehlr4mIBdN/J6x53ZTKa85kTz3dpDcDjjD3Ndc3Mo8RxkeDxCKNpAaxpFa03AKBXThycsOd2XymtOYdxPc2NvO3xI2vLX3NxNV7jI8HibG0UoGkVrTcFGZG9O6CPO1y2Y8h9t5p5p9iO60tt5tTbiOxSDSgjQsyLTwE2JOnDkhIIg3T9tG+F7Hscxz2ODmODmkuBBdRwB21r2qa8vTNyNlaxrcFHG9jmlrmSytcC1wcDUO27RtrvFQpDRT7uMCl+1dC+tXyqXbNrUf6qlGIkXgp1xBvYMi0DzC0eB9wKHN8wR9bXhNFGMzcbQO4NgDQPeAUKE/RL7hDZK71j51s8d6x85++tR1XCAiAiAiAiAiAiAiAiAiAiAiAiAiAiAiAiAiAiAiAiAin76Z/Oe+9Pnlfhu+DDU2z28s204VvTjMJWr11t3aSmlyLGIyrVty5xOWXxsUzIz7POQX7YLA5maFt+YWk5sG4tbkW/KWzz8GZo2NJ+LIPRd5aHsXssLw2VyJf4s7Hebv8AcWRn6tXpLRuecSn9Q707LDGNxbncjHKm1zzAaixiRIm6ERqE2iuzTEp/WNFzmNBSiJYQZHYcnym+rbra++OPKXm27QT38vOYjZbaG2lc2KVwJMBrtjkG8xE1cxwrw1O8EUr2Sxvtn88s6F5G0fG8o8v31by9ID0vefuPc9dkN2852Iz/AGK2/wBnMnuMgzPL9wY8WiOZGRj1vTPYxQw2J0mVbzrZ61Q2si7WkMGtRmZFoeROcHNDQFxoK+xNjf29/kL2JrY44avoeNrg95IAaGhpI7a0C8GMx94y9bK9hYxlak+alAvO/aXshwnJfUXrqjHJcKytsX2Pxar3FajPolR2b2TZyJuPwrBpC1sFZQadLhqQovMaS4kj01Ienpnt7225cumuWubFLfSOhJFCWBoDyO2hdTdsNCuufeDehoO5m0e6rqWxDbbX2WbcptpCG0J46b0ElDaSQhJfXNv0SlJEREMVZ4k9U1sTtPzlbf8AJaqkz/Z8/wAkVYC9IH1EWPTn5QSM3zCBYW2yW6tLBwfeGHURyl3NNXwpzs2izSoiGaTmv47LlOG/HJSVPx1mlKkn1Gf+cHLt3MbS4sbNzWZu0eZbcuNGuJFHxuPYHgCh7HKi4y+bYz8Un8E8UPk7isnr1evV12areDDN5wn5b0Bb3bhZRiP4hSttbGDZ5TGoUuvSckl2cCbDkJp4MWMSGpHxLaXCcUlKSM9TKMHKHlDmZNdeBrbESfMlvFJ4omBDC7cwNII4iTtFDSm0q4MnkYxZ8VrIPFcRSn3Vill6vXqcGov/AKzd1NO4unkYx4a/8BiV39UHLH9S2vvv/fK2/nLIflT9xZTeMbw7ob9/Zss63W3lzW23C3GyrYjNX8iy67KKmztnou4TkKM5JKGxGjEbMSOhsu1CS0SXtEWLvD4vAdSkGKwsDLfGxX8QZG2tGgxVNKknaSSrijlkmwhklPFIWHb7qs4fZh93sQ285yZngeTzWK+z3s2NkYxhL0l5thubkeOXNNlj9MhbqkpVJl01PIW0gj7lrQSUkZmRDMnU/h7zI6GgyFq0uisr7jkA20Y9rmcXmDnAHyKmafkay5dG40L27POKfsKHfrfbE5/sf6lXIafmkGUmk3vyeTvDt1kCmnvq2+x3IO1UquhSnEk27NxWWfwshoj1bPqRdvUXjyQzuPznLTHR2Th49jELeZmziY9m5xHdIPSB7fOvLl4ZIb57n+o/aD/Z3K0wv+0/78gf/rowy2N58x+8VTVm4+v/AP5nriT/AH6cZP8As5kCEXT/AP8AGHL/AMje/wCWV15v/V0f4zfvLCRE21ai0URKSpJ9SUk0mXvJRaGX6xjs1zmOD27HAgjzhdmOLHB7fWBBHnCm5s7vLj8zH4GMZVZMU91Sx0w4syao24NrXs6mwaXiJRNTGknopJlooupaaddZ/UV036ss9XXWtdBWUuR09kpTLLBCA6a1nd6/oVHFC87WuBq01BrXZrC6i+nLVeL1Xda00TZzZDTWRmMskcQ45rWZ/rtcze6Nx2scK03FUq3R3gyI82tW8Iy+Yzj0ZuJFj/V6m/gnpLLXbLkRzcbNS0Ou9dfAxnTkf08aOZyzsJeZen7eTV8zpZZPHDvFZG91Yo3hrgAWt2U7O0rPnIvp60j/AFZWU3MrT9u/Vk0ksj/HDvFbE91YmvDXAAhvZvHauPtluXn9zuFiFVa5XZzq2dcMMTIbymjakMq17m3CS2R9p/IZD1c7OSvKfTvKLUOdwWBsrXMWuOfJDKzj4o3jc5tXEVHlC9/Onkpyo09yl1BnMJgrO2y9rYOfFKzj4o3ilHNq8ivnBXY8nOmZ0evX/k21/wAYTRSeiX/hlk/6af8A5CFW10Pf7BZkdvzsP8jGvf7F0VXh2C2u5du8+Rzokp5xtC1eUzUV7xsttkwSibdlypncklKIzSRlpp11xR1R6nznMbmlj+SenY4i22uIm8Tmjiddzs43EvpxNiiho4taRxni4q0bTFPVHqvMcyeallyd0/HE6OyuI42kgFz7q4a1z3F9OJsUUfDVrSAS1xNdlPB2vJ3MpUpS6aqpq6ASv7namtvzpRskeqPPdN4myWtP0iSkiLwGU8F0R8trKybHqK9yN5leH5R8TmQxcZG3w2hnFQH1S5zid5qst4Hoh5e2Nm2PUuQyN5lOEeIYDHDEH/CDBwOcW12AucSaV7aKqu2G6xbrqtMPzCigOOlXrmKJhK1wJ0MnEMyEuMPqdOLKb84jQtBl4dOuhjBXO/kT/UHHY8xeXGUu44jeNh+UIE8Mpa57CHsDRJE7gIex4INduyoWBeeXIV/IZljr/QWUu/ZXXgiBeQ2eCXhc+MtewN8SNwYQ5pB7jUEqJuX481imfW2OsOKdj1V8hmM4o9VnGU+lTCVn/VJQehifXL/V0mvOVeO1hcMEd1f4svkaNwkDCH08hO0Ke2i9XTa85N22rrpoZe3uGkdKBsb4rYy15Hkcdqk1yh/5rYf/AMNyv+L2hCLod/221H/R0X+XcoR9D3/EHNf0WP8AKlffj9KZu9ssnxSK821aR3bNlSforJu2jEcOSfUlGlTpm3r7NB8urWxudM86sDr29je/BSx2zgaVHFay/Kx9wIZR9O0FdOrPHXOmOduI1xexulwk8drI0kVaTavDZYu6oa0Pp2hwPaoZTK6ZUS5NTYMLizq15yDKYcSaVoejK8pR6HoZkvt7kn7UmRjY9Y5bH5+yhz2KlbNi72Ns0T2mrXMkHEPdbXhcOxwIO5bJMZm8ZqTGwahw8rJsVexNmie01BbIOKnkLTVrhvDgQqmbTbkv7eXqlSfMkY5aG2zdRUmfcyST0as2E9fv8XuPuL9k2Zl46DCfPvkzac4NLiG04ItYWIc+ylOwOJ9a3kP5OWgofgvDTuqDhDqA5K23N7TA+bw2LWdgHOtJDT5QEVdbSH4slPQPwXgdhNa1b3YNa2vkbn4XbWFnDcgtPTY8CdJWceGSe5FjUpac1RHItPPZTp2mWunTrHDpl5oYTAmXkbzJsLSxysVy5kL5oY2iSWtHW90XNo6T8jK6vGDw12ikaOmXmXpzA+NyS5mY6ztL32pwhkuIIxxzk0Ntdl7drif4GV1QfVr6QIjKjNcwJCSRlmRkgi+aSbuyIiIummnxPT7gmjLy15dukL5cDhjITU1sretfzam8/lly5Lqv0/huLy2Vv+jUquM93c3JZkdvbWVp8OdcUf6xnSZnkd6C7/JOQ655ff7dNNRBTrU01pvTjdOfR7H2ViZnT+J7PDHDx0Ozj8NreKnZWtOxQO61dNac05c6dbp7H2Vg2WKcyezwxw8ZDyBxeG1vFQbq1oouO2r1Dnkm7jp73qnK505CNdPM8mykGtvX2d7ZmRfKJzQ4O21Rywi01dnht7/BQwF3xeO3ZR3uOofNVTgtNO22ruUFvpW8PDbZDT1vCT8Uuto+F3uOA9yqmPmGK43v5R1N7jN9Fh2sJtZseZ2vHHTI0ckVVpEJaH21MPkfY4np4n4HoWujl5rvWXSfqe/0rrXE3Fzp65eOItq0PMfox3VtLRzCJGU42O27ANhBJ128u9e616U9VX+mdY4qW4wty9viNFWcfh1EdzbS0LCHsO1rga7AQCFTyn4vymJKZGXZVXtVbJk4+zVo8h15tJ6rQqZLeW3HSoi6qIu7Tw6jLmoeuCwu7M2nL/A3kmdkFI3XJ42scdgIiiYHSEdjSQ2tK1FQswal64Le6tTZ8vcFcOzEgox904SBjjsBbDE0GQjeATw13ghVbzxuhY2XyCNjBxVUEWnTGrlQlm5GU2zOYQ4aHVfOdUbpH3KPxUMB8qJ9WXfUvi73XQnbqye+dJcCYBsgL4JC0Fo2NAbThaNwUdeV0+p7vqOxF5rPx/pRPlWyXHjDhk43scRxN+D6NOFuyjaCit5p+iX3CG3F3rHzrcK71j5z99ajquEBEBEBEBEBEBEBEBEBEBEBEBEBEBEBEBEBEBEBEBEBE/ofcBFOnhx6kfMHgi/Ijcfd0H4GGWEtU602vy2InKNupst00m/MjUcpxt+hnP8AYXmO1siIbp9XCWYsXWPLbR+u2h2obUOvWijZ4zwTAdgLhseB2B4dTsovZa391Z7IXeh3HaP7XuK47uR9pV9RXOcYXj2Nwtkdq578JyHIyzDcNuZ2QpW6nsVOhJyvJ8hqIc1BdUH8KtCT69vQY4xvTTy5sLr2m5dfXcYdURySNDNnYfDYxxHf6VfKvdJnr1zaAMae8A/skqwrlGUZLnGTZDmuaZBb5XmGWW8u+yfJ7+c9ZXd9cz3PMl2NlOkKU7IkOq6exKUkSUkRERDPVra21jbR2VlGyKzhYGsYwBrWNG4NA3BUZ7nSOL3kl5O0ntWYbsln+Axvsx24uGSc7wqPmMjjxvIyxiT+WUDOTuyHre4UxEboHLBNsqbISWrbHk+a4RkaUmRlrDvN4/IO6nLe9bBObMZG3rII38FA1tTx04aDtNaBXQx7PmEs4hxeEdlRVYa4mWrWXHbjRmXHHmo7DTz37c62y22677vNcSklOafKZjsXuIoSSB5VxQL7KcbZSbrq0ttI0Na1qJKUlqRFqZ9NTM9CLxMz0LqOACTQbSua0WcHsJSXkL7L9c1thS29ZZHx6zuZ9W21bMqbAoi9w5c1uSqFYsxpKGXYRechSkkS29FJ1Iy1g9n54JOqFkkb2Pj+cYhVpDhXwgKVFRUHYfKrtt2uGC4SCD4bvvlYS+DZdlO3+RYbnuDX1hi+aYXa0mUYnkdW6bNhSX9M7HnVthGWXQ1MSWEmpCiNDqNULI0qMjm1fWdrkLebH37Gy2M7XMkY4VDmuqCD7h39h2jarTY50bg9ho9pqPOs1rbXlBwe9dnhnebTcv7TGdkeTex+KzMptMpkz4NPMxWbU1y23939tra0WhFpidihnvtqZ1TikIUptRKIkPJhPktLa45E6zZl9HskvtMX0ojawAuEgcai3ma31ZB/FyCneKbWm7I7i0zFsY7ijZmip8h7we5YV+dUlFjOaZNjmLZlXbi4zQ5a/U0GfU8CZV1WZ09fdIYg5NX1tgpc6BDtozZPoadM1oSrQz6Ca1hPPdWcVzdQutrmSEOfE4hzo3FtSwuGwlp2VGwq1HtayQsaeJodvpSu3fRZjfrx7hbf5P6R/FeixnPMJyO8rM041nYUlDlmP3FxDTF2+lMy3H6uusZM5DMR1Pa8s2+xpRkSjIzLWG/IbH5C15uZWe6t544HQ3lHPje1prKKUcQBt7BXb2K5sy9jscwNcCeJvaO5YYAmgrXQEWhkRloZEounRREZdPDoY5a5zTVpIPk2LlrnMdxMJDu8Fa9C8CIvuFoBJJqdpQkk1O0lVC2leYjbm4S/JeajR2rthbr77iGWWkFr89x1w0oQkvaZmRDEnPu1ur3krqazsYpJryTGSBkcbS97z3NaKlx8gFViTn1b3F3yW1Ja2kb5bl+NeGsY0ue41GxrWgknyAFVF5JTIM/MKVyFNhzmU4622t2FJaktoX8dMV2KWypaUrIj10110MYg6NMZlMRy5yNvlba4tbh2Ye4NmjdG4t8GL0gHgEiuytKVCwj0V43J4zQ2XjyVtcW0rsoHASxvjJHgxioDwCRXtCqbs9LgZ7tNdbfOyEMWMKLNr1oWZdxRZr3xtfNJJGRqYRMSaHDIvm6fKMJ9RFhk+VXP7Gc3o4XTYa5nhnqK08WFngTw13B5hIfGD6xPkKwp1D47K8qOf9hzVtYnPxF1PDcsIGwyRNENxDXaA8x+m0Hfx7NxUPbyjtcasptHcRVxLSvUppxpwjJLpFqTUllX9tjSCLuSovfp4kNh2mtSYHWWGttT6enbcYO7Ac17TtbWhdG4fBkjJo5p21FdxWxjSuqcBrfCW2qdPTtnwl2A4OafSYTTjiePgyRk0LTvpUbCpb4Le7SbXYbEyiNPVPyK+rULkwVPFIunJDau5VWlttttivh+cgjUpRGo06H18BAXmnpTn/zx5jXGhry1bZ6MxV6RHOGlloGOFBclznOfcTcBIaxtGh1R6NarXxzQ0vz/AOefMe40VfWot9LYm9cxkoYY7NjDsFyXuJfPKWHYGmlagBtVFa0u5OR5TKyCwMkybe5TPfIjLtb8yQlSWyUZfQaT01MTpwem7DSOibfSeKBNjYY7wGd7uFhBcQO1x2qdeM0vZ6P5cN0hi+J9rYYl8DD2vLYjV1BXa522g8wUpOS9jWT8ZxNuBZ105xq6krcRCmx5S20HBaT3OIZcWaEmfTU9Oog10W4LO4jWeoJcvY3lpDJj4w100L4w4+O40aXgVIG0gdigx0V4XNY3XuYmyVnd20TsYAHSwyRtJ8U7AXtaCfJVRrwbM7XA8hi31X99JBHHsIK1Glmxr1nq7Hc08Fp8W1eKVfdEzuZ3LjB81NIT6SzvoBx44JwAX284HoyN8nY9u5zd+4KbHNTlnhOa+kJtLZj5OaviW04ALrecD0Xjva7Y2RvwhTuCkhujF223Ewte5Nbcxai3ittMKJ0k/GTpWhaUdlCQpLjkxBftchPTsT16aEUOORt3zl5QcyByYzWOnyOnJ3Oka5tfBgirtvbeZwLWwuP8Jbu9LjJ4QDVzoXcjb/nLyf5kt5O5bGz3+BuJHP4W18KKMnbe28xBaIjvfE7eTsAdUmH5a6EZlofQ9PHQ/d+oNg7gKkDaFsYcACQDUV3quWz+77+BPJpLlT0rEpbpmaEl5r1I86ei5UVCtSXDcI/vzPgaepdS0OMPUJ092nNi1+kmnRHb8wLeMBrieFl2xm1scrhtbK3fFLvDqB1QaiLXUR08W3NW3Op9MiODX8EdNp4WXrG7RHIRumH8VLvJ9F2whzey31xbB6qTV5HilvBJ3JiOY5QQDS9HVHWXd9bxFoXpBZcWeimVlr3H0IiFL6Xtcc0c7ZX+j+YOPuuDCnwW309WSeINnssoI+We0bWzNNOEUcXFUbpZ11zQzlre6N13YXLrTDfJC+nqyRkjTQWkocKzOA2tkaaho9IuXq+MFjXQE5p8fYQIHmqrTa+NlsRfN7UJ18vz3Ed+nt0Fg9buEzOYbpr5os7q78N1xx+DE+Thru4uAHhr2VWP+t/E5bKXWm/mu0urnghuOLwonycNX7OLgaaE9lVGa/Uld9erQpK0LurVaFpMlJWhU59SVJUWpKSoj1Iy6GQmnpdj49L4yKQFsjcdbAgihBELAQR2EHYR2FTY0Wx8ejMPHIHNlbirQOBFCCLeMEEHaCDsIO0HYuFDmza5/wCJrpsyvkHoRvwpT8R1RF4EtTC2zWRe49SFRyGPx2Wt/Y8tb293afEmjZK0eZr2uA84oVVsnicTm7b2PNWtteWvxJ4mSgV3042u4f7mi5s6/vrNs2rK8uJzJlopmTZTHWVF/XNKe8tf6pGKdjNL6Yw0onw+Mx1rcA7HxW0LHjzPDOIe4QqVitGaOwU3tGFxONtbioPHHbRNeCNxD+Eub/ckKWMSyq08aE15WVcmaVA42UD4yMUwlfWTaiR8L5hOkrtLXTt8BA2+wmff1pnMmyvDivnEH2jwnmGnszxXxacNK7K137Fr+yWGzj+tB+UNndnHnONd43hSGKng04vE4eGnZWtFDdP0S+4Q2Hu9Y+dbJnesfOVqOFwgIgIgIgIgIgIgIgIgIgIgIgIgIgIgIgIgIgIgIgIgIgIgIgIgIvgcZg3SfNH30jIyX3uFoZdCPtJfZ4fIO3E6nD2Lii+46rlARX1fs9/Eza/lHzgsLPd6jr8txPYjAHNxq3DrZpqXT3maTLiJT43Kuq94lNWNbRIOTIJhaVNOSPKNZGlPaeCuoTVuU0todsOHkdDd39x4LpG1Dmxhpc8NI3Od6IqNoFaKsYS2jnui+QAtYKgeU7veUj/VX9czkDmW5HIbh1shjGD7c7A4tPyTY/In7XHF22bZlCjVxU+QG2lcuJVYfWGmSpuIw1HfdShCHPMLVKRbnKnkZp+zxuO1lnJZ7nPytZcsDX8McZJ4mdhdI7ZVxJA3inavRksvN4r7SIBsYq012k7NvmWMowuOX9ysutqVFQ22tpLiVuMpJJJbS6klGpCjSXTu01Em3A+se1W9UbgvqadT11WkzbdYUpp11lS476TRIjOKZW2p2LIbM0uNKM23EmZKSZdB0+9WvftG4+cdh3hcrd4eGhfIRaEXyEXsIgRfBuKwytTjbfatWvcrvcVr3HqfRS1JLU/cQ7F7nChOxcUC+46rlARARARaGRGRkZakfiQ5BLTUbCFyCQajeiUpSWiSIi8eg5c9zzVxJK5c5zzVxqV3+NZLcYhdQ7+iknHnw1GXarVUeWwrTzYktojInY7pF1LxI+pC1dZ6N09r/TdxpXVEImxVw3soHxPHqyxO+DIw7j2ioOwq0db6J07zD01caU1RD4uMnFQ4U8SGQerLE4+q9vvOFQfJKbKst2r3UwGRe5A6VHktLH8tpllKV3TFi4k/Jiw0GaStKqU4k/FRG0RGZmky+dBzQXL3npyL5rw6W0mw5PQ2SlL3veSLR0DT6cspFTbXUTSPVaRKaABw2sgloXQHPbkVzYi0tpKM5LSGSl4nPdUWUlu0+nLKdvs1zE09gJeaAB4Pow5SRdVdpEozPuPQiUZEfTuPr4l7NT0Gw5znUDCSWDd3eWn9gqtjbnvI4CTwDcK7Pc7/ACGm1bh0XVbUoSnXtSRa+Og7uke/Y8k0XZz3u2ONVuHRdU/VPTUj7dVdpqLoSjTr2msi6a6a6DmvmrurQVp3V308laV20TeeIgcQFK0Fab6cW/hrtIrQnsQcIgInTp49CJJamZ9qS8Ep1M+1Be4tCIck185NT5T3nvPlO1cCoru2mpoAKntJpvJ7zU+VbVISrTuIj08B2a97PUJFV3a9zPVNFu8Og6kkmp3rqTU1O9BwiAi29ie7u7S7veO/iP4eCp4O5d/Efw8NfRW4dF0QEQEQEQEQEQEQEQEQEQEQEQEQEQEQEQEQEQEQEQEQEQEQEQEQEQEQEQEQEU+/TV53ZL6eHKKg32q6N3LsPsqabg26mGRn2o06/wAHt5UKY7Ipn5CkRm8goLGA1KiE6pDbmjjSlJJeosDmXoO25iaXkwUrxDeNeJYJCCQyVoIo4DbwOBLXU2jYexe2wvDZXHi0qwihHk/CFkmbp5R9mw5xZa9yP3Ty+qwbcrLmo9pnUB4s+27vri1aabZWrMaaHSSq60t2mUJaW9EWtLyUEZLX9I42Yu16lNDWg03ioXz42ElsR+SmY1v+LcXAtb20cNncFXpHYO8f48hb4nbvFfP3q0R6tu8npQZhtxs1s/6duDrp73abKrCVbZrjWHWWOYZkWK2tNJiWVfZW2TnCybJLtdwmNKZf+GWyntc+enVKRl/lJhubFnkr3L8xZ+O3vIQGxvka+RkjXAtLWsqxjeGrSKg7tipuTlxz42xWQ2tNagUHmNdpVi8ZzVGQEQEQEQEQEQEQEQEQETQtSVoWpeB6dSHPE6nDXYueI04a+in+n+uOFxRARARARARARARARARARARARARARARARARARARARARARARARARARARARARARARARARARARARARARARARARARARARbTbbUeqm21H71ISo/1zIzHNT3lFuIiItCIiIvAiIiIvuEXQhw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9k="/>
          <p:cNvSpPr>
            <a:spLocks noChangeAspect="1" noChangeArrowheads="1"/>
          </p:cNvSpPr>
          <p:nvPr/>
        </p:nvSpPr>
        <p:spPr bwMode="auto">
          <a:xfrm>
            <a:off x="155575" y="-365125"/>
            <a:ext cx="1162050" cy="771525"/>
          </a:xfrm>
          <a:prstGeom prst="rect">
            <a:avLst/>
          </a:prstGeom>
          <a:noFill/>
        </p:spPr>
        <p:txBody>
          <a:bodyPr vert="horz" wrap="square" lIns="91428" tIns="45714" rIns="91428" bIns="45714" numCol="1" anchor="t" anchorCtr="0" compatLnSpc="1">
            <a:prstTxWarp prst="textNoShape">
              <a:avLst/>
            </a:prstTxWarp>
          </a:bodyPr>
          <a:lstStyle/>
          <a:p>
            <a:endParaRPr lang="en-US"/>
          </a:p>
        </p:txBody>
      </p:sp>
      <p:sp>
        <p:nvSpPr>
          <p:cNvPr id="2052" name="AutoShape 4" descr="data:image/jpeg;base64,/9j/4AAQSkZJRgABAgAAZABkAAD/7AARRHVja3kAAQAEAAAAZAAA/+4ADkFkb2JlAGTAAAAAAf/bAIQAAQEBAQEBAQEBAQEBAQEBAQEBAQEBAQEBAQEBAQEBAQEBAQEBAQEBAQEBAQICAgICAgICAgICAwMDAwMDAwMDAwEBAQEBAQECAQECAgIBAgIDAwMDAwMDAwMDAwMDAwMDAwMDAwMDAwMDAwMDAwMDAwMDAwMDAwMDAwMDAwMDAwMD/8AAEQgBLAHCAwERAAIRAQMRAf/EAQYAAQABAwUBAQAAAAAAAAAAAAAIBwkKAQIEBQYDCwEBAAEEAwEBAAAAAAAAAAAAAAgFBgcJAQIEAwoQAAAGAQMCAwMFBwoMEQkJAAABAgMEBQYRBwghEjETCUFRFGEiMhUKcSPTFpZYGoGRQjPUldUXVxihsVJickMkdrY3dznR8ZKyU5M0dHW1JjZWl7c4GfDBgtJzsyVGKKNUhJS0NUWFSBEAAQMDAQUDBQkICg0JCAMBAQACAxEEBQYhMRIHCEFRE2FxIjIUgZFCUiMVFhgJobHRclOT01XBYpLSM0NzJHUX8OGCosJjs1S0NTZ2N7I0RGSUtVY4OfGDdITERZVGJWVmGf/aAAwDAQACEQMRAD8Ax2BuIWN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EBFcw9KLghinqJ8mcg2GzHPch26qqbau33BZvsZgQbGxfnV13W1Tdc4zYKTHRFW1PUtSi1V3JIvaMZ819eXfLrTMefs4I7mV922IseSGgFrnVqNtainur342zZe3BhkJDeGuzesjP9FQ2K/Os3e/JfFvwwjl9azPfqmz/AHcirn0dtfjyfc/An6KhsV+dZu9+S+Lfhg+tZnv1TZ/u5E+jtr8eT7n4E/RUNivzrN3vyXxb8MH1rM9+qbP93In0dtfjyfc/An6KhsV+dZu9+S+Lfhg+tZnv1TZ/u5E+jtr8eT7n4E/RUNivzrN3vyXxb8MH1rM9+qbP93In0dtfjyfc/An6KhsV+dZu9+S+Lfhg+tZnv1TZ/u5E+jtr8eT7n4FSbfb7N5xL45bP7i747ocwd2qfBNscVtssyGWrGcTJ1cSriuPohQ21yEfEWNi+lLEdoj7nXnEpLqYq2B6kdXajzFvg8VhrN9/cytjYOOTe40qe4AbSewCq6S4KyhjMr5HhjRU7vwLFz4y8fMx5Z8itsuPe1cKYu63Py1NbFky2lSVYziTDpSLvKb74ZHYiNj9QfmyVkSUd5kRdDEpNTahs9J6cutQ5RzfZ7WHiIGzjkpRrGV7Xu2NCt22gddXDYY60cfeHefMsuUvsqGxWideVm7pn2p7jLFsXIjVoXcaS89WiTV1ItT0IRFPVZna/6ps/3ciuX6PWvx5PufgT9FQ2K/Os3e/JfFvwwfWsz36ps/3cifR21+PJ9z8CfoqGxX51m735L4t+GD61me/VNn+7kT6O2vx5PufgT9FQ2K/Os3e/JfFvwwfWsz36ps/3cifR21+PJ9z8CsP+sF6Z+E+mfnex+HYVuZle5jO62MZVf2MzKq2srXap3H7GPDYZhIrVKS63JQ8Zr7+pGXTxGeeT/My95mWF9e3ttFbOtJY2ARlx4uMEkni7qdipGTsI7BzBG5zuIHf5FZ8GYFS0BEBEBEBEBEBEBEBEBEBEBEBEBEBEBEBEBEBEBEBEBEBEBEBEBEBEBEBEBEBEBEBEBEBEBEBEBEBEBEBEBEBFNbgTzn3J9Pbeu43z2sxPE8yyS5wOft+/VZm9YMVTVZY2cK1cmsO1iFyUzW34KEkRl2mgzIzFl690LjeYeEZgsrLLDasnEodHwl3EGltDxbKUPnXqs7t9lN40YDnEEbVeK/SkeaX8g2wX755h+CGHPqt6K/z/ACHvRqqfSG5/Js98p+lI80v5Btgv3zzD8EH1W9Ff5/kPejT6Q3P5NnvlP0pHml/INsF++eYfgg+q3or/AD/Ie9Gn0hufybPfKfpSPNL+QbYL988w/BB9VvRX+f5D3o0+kNz+TZ75Xye+1L80GGXX3NhthDQ02pxRIscxW4okkZ9jaEsmpxxZ9EpLqpRkRdTHI6WdFOIaL+/qfJGn0hufybK+crMa4UZ/v7urxl2q3L5M4pi2CbuZ7j0fK7vC8RVZOVmLwbkimUtRIdtEplOWjFc4g5B6dhOK0LwEN9bWGn8Tqa7xumZZZ8RbyFjZJKcTy3Y5w4dnCTWnbRXNbOmfA184DZSKkDsWK59pr55qyTKcT4DbeXXdR4yup3H3+dgSEqZnXREU3BMFmLZcUS24JmmylNmZGTiENrLUtBKnpk0F7NaS6/yLPl5Q6G0BG0N3Syiu6vqNO3YSQrfz15us4z5XfsD9lSo+zR8CU7cbUZHzi3EpfKzneth3G9o2p8Y0yaHaWskrbdvIpPJJbD2d2rbkhLiejlcljqZKMhavUvr35yy0eh8c+tjYnjnodjp3DY003+E2gI7H8S9GCszFEbqQem/d+L/b+8vVerL69OY8LOR8Xjrxxwfbvcm2xDHo0/d26zCytUxaPJbptE6pxOrTSJdQ5OhUzrMmYpxReWuSTRkS0KIeXlJyEsta6bdqLUk9zbRSyEW7Y2tq5jdjpHcXYXVDab+Gu4hdsjmDaTiGFrXOpU17PIrXf6UjzS/kG2C/fPMPwQyl9VvRX+f5D3o1T/pDc/k2e+U/SkeaX8g2wX755h+CD6reiv8AP8h70afSG5/Js98p+lI80v5Btgv3zzD8EOPqt6K/z/Ie9Gn0hufybPfKtX+od6ku7nqSZTthlu7uD4PhE/aqkvaKlYwiRayWLGNkMtmZKesFWraHEOMqYSTaUaloZn7RlTl5y2xHLa1urPETzzx3UjXuMoaCCwEADh2ba7VT72/kvy0yNDS2u7yq3eMiLwoCICICICICICICICICICICICICICICICICICICICICICICICICICICICICICICICICICICICICICICICICICICICICICIFKor0HoacCT5r8xKbIcxqjm7G8dJFPuVuGchhTldkOTRZhSNvsGcUpJsu/WN3GKfJbM/nw691Bl84tcL889fDRGjpLezdTOZEOhhodrGEUml7xwtPAD2OeCqriLP2q543j5GPafKewfs+4s7vnVy2wvg1xa3N5A5SiM7+J1EqDhWN+YhlWT51aEVXheMxmiUhXlTrp9lLxtkfkxUuOeCDEENCaSvNdaptdP2tR40lZH/Eib6Ujz5mg073UHaruu7htpbumfuA2DvPYF+d9wk46bneqhz7rsbze0tLqRuTmlnvByLzfVZvV2FptDsckWl9WrcSTbF/8PrkGZJ85SUloNiGttR4zlXoB1zYNbG22gFvZxd8nDRmztDfWee7arLtIZMle0k2gnicfJ+xXcs/znhyl229NbhNlm5VbU1dXGwLE6/ANlcAgk1Dj2eVuwCo8FxitjF1TCiLbbU6ZEZIYZM1H7Rr/wBBaWyfMvW8WMle9zriYy3Mp2lsdeKV7vKdtO8nYrxu7iOytTLs2CgHeewL8wrLsvyvcLLMoz/PLqTkeb5xkFvlmXX0tanH7bIr+c/Z20xRrM1JacmSVeWjwbaJKC6EQ2f2lnaY60ix9gwR2MEbY42Dc1jAGtHvDae07VYLnukcZHmr3GpPlXnh6F1QEQEQEQEQEQEQEQEQEQEQEQEQEQEQEQEQEQEQEQEQEQEQEQEQEQEQEQEQEQEQEQEQEQEQEQEQEQEQEQEQEQEQEQEQEQEQEQEQEQEX3iQrKzmwKqkrpNvd3FhBpqOohoU7Ltrq2ls11TWRW0Ealvz7GS20ki9qx1c+KNjpZnBkDGlznHc1rQS5x8gaCUAJNG7XHcv04vSV4MVvArh1gm2c6LGXunlzTO4O81yhkkSZ+dX0Rh16rW4pCX/g8ZidkNlpRmlC0uqTp5h66xubeupNe6xnycZPzVD8lbNrsETCaO7qvPpE9opXcr+x9oLO1bF8M7Se8n+yixOftFfP0uRvJaPxkwK9+J2b4wy5P4zPwX1Lr8p3olw3I9u+55Zm1JYwapfXEa07km/JWouqeks+nTl/9HNMnU1/HTM5Ro4KjbHbA1b5jK4Bx8gCtvOXgmm9mYfk4zt7uL+0sgL7PxwEVxK4ntby7h0pV++XJdivzXIW5zCW7DEdvvJ87B8MPvST0N5uucRLntHoRy3OpapEfeoLX41dq04XHP4sHjC6NlD6MktaSyeUcVWsPxR5VWsPZ+y2oe8UmftPeB2D+ztWOH9oA5+/zt+Vq9lsAuvjNjOMc60xmC5Ckm5WZhuqalQ8xyZPYpTMiNSOtKrIiyM0KSx5yPpiSPT/AMv/AKI6SGayEfDnco0PNR6UcG+Nnk4vXd56HcqJmb32i48Bh+TjPvu7fe3KwsM8qjICJ4eI5AJNBvSoW0lpNRITqpauiUoSpalH7iJJGZmO3hv4S47GjeSQAPfXAcCeEbXHcBtJ95elq8NzO8PSkw/Kbc9SIiraKxlmZn4EXlMK1Mxa+V1ronA/69zWJsqb/Gu4Y6efieFWLLT2ocl/q7H30/8AJwSO+8F7eNsDvvMQbkbZfc5xBGRd34nXCNTMu4jLvjlqWhjHlz1JdOllL4N1r3SDJe750tSRQ02/Kb/Irkg5V80LlviQadzTmd/sko/wVuf4/b9Rmzee2W3PS2RkRqLDrdemv9amOZ+BDpB1LdONzKIYdfaQMh7PnS1FffkXablTzSgjMsunc0GDt9llP+CvD3GG5lj3cd/h+U0ZI+mq2orCClGnj3G+wkkkXt1GRsNrXROpCBp3NYm/c7cLe7hlJ83C41Vs3+ntRYoE5TH31sBv8WGRgHukLzRGSi1Sepe8hcxa5po4bVRwQRUblqOFygIgIgItNS1IupqUZElKSNSlGfgSUpIzMz9g5DSQXfBAqSdgAG8knYuKioA2k7u1VuwbjZyA3KQ29hW0ObW8N009lm5Tya+qNK9O1wrCY23G8v8ArtdCGAuYnVV018pnug5ha309j75u+D2qOW4B7vBjcX12bBRZH03yf5pauaJdP4HIz2zt0hidHEa7vlHgNp5aqSlP6Y/LG0ZJ6ZR4XjxqSSiYt8urnHyIy10UmE8vtUImZ/7XLoowkhjsspncrQ0ra4y4APlBkYAR217RuWYLLo155XcQkuLbH2teyS5Y4jziMmi9DK9K7k6y2lcay20mr7VGplGQmwolEWpJJTyiSZqPp7hatl9sn0gXMwiurbV1vGSBxusC4AfGIaCQBvVTuOifnJE0GCbEyuO8CVzae67YqY5L6eXLnGm1vfxZN5CwktScxe/q7d5ehfsIUd5cpRn7OnUZh0p9p70Q6slFuzWIxs5psyFpcWrdv+Nka2PZ27dis/M9KPPjCtMjsO26iA3288Uh9xgJcfeUZ8u2s3OwFxTeb7eZlipoUaVLuqCwhsdxa69shxkmlkWniRiW2i+bnKfmREJuX+psFmWGlBaXkMr9u0VY15cD5CFh3PaI1ppZ5ZqTE5Gxp2zQSNb7jiKFeBStKi1SojI/D/S8RkRzHtNHAgq1w4EVB2LcOq5QEQEWilJSWqj09ntPx+QtTHZrHO9ULguaN5Wo6rlARARARARARARARARARARARARARARARARARARARARARARARARARARARZEn2dngOfJHk3J5OZ/TKk7Q8ZZkeVj6JkclV+Vbz2DCzpIqSeQpqZGwqpU5NkJLXtkyYh9DIhHbqK18NNaYGl8e+mXybSH0O2O3B9I7NoMjqNHkD1W8HZ+NN7U8fJsOzyu/tBZXvq3c7qzgPxAzTcOvnR/4284Q/t1spUKdIpUjOL6FKL8YEtEonDiYbVtv2S1aGg3WGm1fthCJ3KPQcuvtYQ4+Vp+aIPlrlwGwRMI9DzyGjB5CSNyuLIXYs7Z0n8YdjfOfwb1hOejHwYtOfnNSsnZ/HlXm0e0dqzvBvnbzyW8xldwu1KzpMMlSXNUyZGYZApK5TRmazrEPn+xE2udGu4tAaIczHkR5e7Ybe1aNhjbw8LpAOwRs9U/HLVauKtDeXfHJtjaeJx7z2D3/ALizB/Wy59RuB3Dy2g4LZsV++m9DUnbHZuFGWlEui+Lgrav84Qy2oltRcLozW80oy7FSvKQXU9BD3kly/dr3WLJL9hdg7Kk1wTudQ+hF55XUB7eGpVzZS89jtSW/wztjfP3+4vzqcHwDcPdLJYmI7b4ZmG5eZ2rpqj0GJVE3IsgnuvOfPlOMRyW4ZuvKM1uuKIjUZ6nqNi9/kMdirU3mSnhtrJmzikcGMFOyp+8FZDGSSO4WAuee7aVcixT0SPVHy6GmexxYtsbYUwUnyc3yugxexaaNBrJUuvluOvQjMkqL74ZdUmXsMY2u+d3K2zdwOyrJXVp8lG94PmI2H3FUGYjIP28AA8pAXUXfpP8AM7Z5ubkfILizyBXgVY0Uubd7EwKDcNtEJtZpfkzZ8ZqezDipPQiUlBqMz1Fs6o5uXWVxwteTuQ0u/VDyQBm33MELTT0Q1kL43ud31dw+RXBp3FabZdl+tvnRuObTZYtidI4dtTI1wHkoKr1eyjfpZLnsU+VQdwKjJ2XyjSo++Sr2rYjzUL7DZnMMriVkR1LhGSiUwkvfqNbXUJ//ANlLSznyOk5NMXGng0u4dLx28lyGb6sFw2S5f6PdKfIpa8tvqTTyxW+VbkGZIkCuVdK2Mu7K8BEI8vogK8Lge1Gw9PUwrLbjb7bFunlNIdg2+O0VHLYlNmRKbdRYssLW6sy66qV3e8aKeZXO7qWzeauMNzX1PrD5+hkImtb27u4XxuGwgwOe1rQN1Gjh7lsC0xofljYWMV5pHFYdtg9ocyWCGFwcCNhEjWmpp3mqq6zpHQlqOhEdpBaNtMoQ02gvchCCSlJfcGDLh8l3K6e8c+a4eauc9xc5x8riST7pV9xgRNDIgGsG4NFAPMBsX2897/ZXP9Uf+iPP7NbfEZ7wXfxH9599PiH/APZXP9Wr/RHHstsfgN94Jxv+MVxpTTU5hyNOYYmxn0Gh+NLZbksPIPxQ4y6lTa0H7jIyHssri5xlwy8xkstteRmrJInuje097XtIc0+UFfOZjLmMw3LWyQOFC1wDgR3EHYVZk9S7jLtXiOB1+9eC49X4dkX40wqLIq2jYRCpL+Nax5brc1VYySIsW0iSIpffG0p8xC1d2pkWm/P7JXq45y685iXnIPmPk7jPaZZhpLyxuLt5lu7N9vJEx0PjvrJLbyMlPoyOd4bmN4KAkHXl1i8mtE4LS8XMbTVrFj8uL1kM8cLQyGdsrXUeY20a2Rjmj0mgcQJ4q0CsrDfktdKAi7/F8UyjN7uJjWF47c5VfznEtRamigPT5bi1HoRqS0k0NII/FSzIiIW7q3V+ktAafn1XrvJ2OH03bMLpLm7mZDE0DuLjVx7g0ElVPCYTN6lyTMPp20uL7KSGjYoWF7jXvpsA8pIV0LZT0qdwck+Eud8cpY2+qV9jx4njnkW2WPNn87ypk91LlfVGouhpJBuJ18RqA5//AGzHK7SRnwHT1h5NVZttWjI3nHbYxrvjRRtLZ7kDeCHhh7lNLlz0Q6pzQjyPMi9bi7EgH2a3pLckb6OkIMcddxABcO9XV9quI/HnZpEdzDtt6d+4YSn/AJTZM2WR5C44RdXkz7T4lcRalddGexJewhpn5zdcXVHz4kli1xqu9gwUpP8AMMefYbJrfiGK38PxQBsrLxOPadpU4tD8h+VHL1jHafxFu7IMA/nE48ecn43iScRafI2g8ikia1GlKDUfYktEp/YpIi0IiIuhERCJYjYHGQD5RxqT2mu01Pbt2rL5c47Cdi2juuqAiAi2yW25jDkSY01MiOpNDsWU0iRHdQfQ0OMupW2tB6+BloPrZzT465be46SS3vWGrZInGORp72vaQ5p8oK4lYy4iMFw1skDhQtcA5pHlBqD7qjNuHw14zbnk+5ke1NDBsJBLNd1iqFYtak4ov245FKqH5zhH7V6iXfK/r46ueURih0vrPI3WJipS1yXDkbctFPRDboSlooKehSm8bVhvVnT5yc1mHOy+DtY7p2+W2Hs0te/ih4Knz1UJMx9I7Apjjj+A7u5Vj6V9xt12S1kC9jNa6mSSlMMszVpT001WZ6ePUbBNC/bd8w7GJkHMvQuIyUjRtmx9zLaPcf5ORzohUb6NAru2KN+f6D9MXDzJpjO31o01pHPHHO0d3p0a8jzmqo696RG5SX0oi704M9GM1d77uPXDLyE/2syY+LPuUr2lr0Gd7b7b7k++1L7zQepYr6g9Bl3bPbX4Xp+HuHYe1Y/f0F6vEgEeosa6E7yYJQR3bOM7fdVQ8Q9IetakNOZ9vZYT2EmRuQMOx5mvU8WpdzaZdqUxxB/1xaDFut/tw8g+0fFy25ewW9ya8M2UvjM1uzY7wrbwge8tdVXXgOgqyEzXao1FNLF2stIGx17hxycbh59/avS7xt8NeCWIWdBiGE4/nu+F3UvRKeuyZbWYXcJySyppF3kj9icxiiq2FL7yZaJs3tO0iIW1yGuuvb7RfXNlqjXGoMlpfp2x16yW5mx4djLa4Ebw42li2Hw5LyZ9OEzSl4iBLiSVV+YLen3plwE2LwGNtcnzIuYC2OO4pdTN4hQSzuk4hDECa8LeEvpwgbaixUpa3FrddNKnXVrddUhJNoU64o1uGhtJEltBqUeiS6JLoQ/RKGRxtEUQIiY0NaCanhaKCpO0mg2k7Sdp2rWeXOe4vfQvcSTQUFSamgGwCu4DYNy2jlcICICICICICICICICICICICICICICICICICICICICICICICICICL0uFYTlm5ma4dttgVVIvM43Byenw7EqiI0t6ROvLyUiJFIm0EajZioUt90/BLTSjHmvb20xtjNkr94jsbeJ0kjjsAa0VPv7h5SF2Yx8sgij2vcaDzr9S/gZxMxLg1xQ2u2AoThk7iNF9a53fp8ttOQ55bNon5fkMuQZNk40cwvIZcXoaYUdlJ/RGrLXurbzXWrLrUE/FSWThiZ8SJuyNgHm2n9sT3rINpbttbdsDfgjb5T2rAq9avnXP53c0LqFgb06+2i2TnTNodmaeu818styV61jwcpyWuiI7ienZZk0diuiaEajaiJ7ejhie3JTQcehNFRyX4bHmL4C4uHH+LYGksYT3RsJe7yuPcrQy12bu64I9sbNgHee37uxZnvpHcJqb08OEeO0Oarq6zcnLK5e7W/mTPrbjRol7LrVWL9dJnOm2TdPhNQamEG4ZE1o6euhiF/NzW83MTW8k9kHOxsLvZ7Vg2ktDqAgfGldtNN+xXRjrRtlahhpxna4+X+0sHj1UOa8z1CubGVbgQLduv2lxSU7tdsg3aPPM1cHEK6abUnKZjZqdOG9mVm18Y+otfKSZJL5paCcfKvRLOXmiYsfIziy0rfHueEVcZCNkY7/AA2+iO/fvVp5C79uvCQaQg8La7qd/urpfT55CckeH+/OcxtiF1OMb632KKrquhy6jh21dmz2KPP5AW28tMpvz0Qs0Yc74cmA8w66pslodNJkPvzB09pvWGAgfng+XBRy1c6NxaYxIAzxhTtjPrB4IANCKrtYTXFrO+OOgmI3Eb6bae73rl33Lblrm22s7e+DvpuPBs+QW9WVbKb5Q4uR3bkGxrMsvsd3DoaOPDtJs08ZqY689lV8BmH8M7GYimySu0jIfO30jpGyybcJJYWzo8fZR3NqSxtQ6Nj4nuJaBxuPhNe4u4gS4GiG7unwCUPcC+Qtd7tCB5N/ZRV9qeZnNfYLJOR+zu0/IPO9v9luMN3YbqsQoMll+Y3nFhj2G4Zj+NTryfHl2dpj9pcWD0sqWS85XufBOr8ru1UKDLozRWftsbmctj7e4zWUYICSKDwg+SR7w0Ua17WgN8UAOHEBWi+7Lu7hfJE19IYtvlrsAFe6u2inR/Hpww9YSfthtxyQ49o4tb67q4k/R7acw8eusYhWWX7oYDiVncbkZVuPRN12NY/bbY2s+Kwlh6abj/xL6o7DyDIlIsQYLW3J1lzk9NZH51wVpMHzY9zXkRwyyNbCyF9XvbO0E1DKCg4nNO4+vxLTKta24ZwSPFA/ZtIHpV3Vb5/MrSmWVvLD0muQk/aXMVMWFM42xkFTEiTJE7abejb6a8XwOaYHM73I0JcxlREtcZRPRJBkl3vT427zy6c+RHXHoAy6ntRBqpjHMt8pExrMnjrgDZHM6gdcQtd60M3Gx7K8HA6hF/cseb+ueSeZEuCmdNhHOBlspHE20zK7SwbopKbns4SD63EKg309lt5ML3526pNysFlKcqbVBszq2SaCs8euo5Emwo7ZtB/e5cN0jIlaElxPzi6GPyh9QPIXXvTXzUyHKfmJEBl7Q+JBcMB9nvrR5+Ru7dx3xyNpxNqSx3ou2rcVy65had5n6TttX6ZeTZTij43fwkErdkkMg7HMOzuIoRvVVPHw6jCx2b1fK1MjLxI/1jHAc07iEoVoO1CuO2nard3qa4NnGcce678SqaxyBON5xWX2RVVSwuVYKp0VtrB+NaiNkbsluHLmtmtCSMySru0+aNpn2RXMPl5y/wCpm9Zr2+tcbPltPT2djcXLxHCLnx7eYwukdRrHSxxO4HOoKt4ajiUTusnTOpdS8qYhpy3luhaZKOeeKIcTzEI5GcYaNrgx72kgdhr2KxPhXH7fPcWYiDhm02cW7q1kg33KaRWwWdT0NUiZZFGQ0hHio9D0L2GP0ZcwOpPp75WWDsjr/WmnsfA1pPD7XHPK4DsZHAZC4ncBsqe0LWVp3lVzM1bP7Pp/BZKd9drjEY2D8Z0nCAB2narkWyvpRZNYORrjfzMIuOwfvbisLwlxE+6eIy7jZscglNKiQi9iktMGv3LIapef320GisTFNgumzBzZjJ7WjKZRpgs29gfDZxuEs3eC+Zre9hGxS95cdDuXu5GZDmhkGWtpsJtLMh8p2Vo+dw4W9xDGE9zqq71tXs3tlsnRox/bHEavGIflpblTIzXnXdoZEWrltdyDds56lKLXtW6aE/sUkQ0c85+fnN7qE1C7UnN7N3eXu+Mujhe7gs7fubbWjOG3ioNnE2MPPwnE7VPjRPL7RvLrGDFaNsILK3pRzmisshFDWWV1ZJDUV9JxAO4BVNGIFeKDlc719ENuOfQQpRe8iPtL7qvop/VMfKSaKI8Mjmh3dXafMN59xchrnbgSuisMkxmo7vrfJ8bquz6f1jfVUU0fIpDsslkf6guXE6Q1lnyG4HDZi9cRUeBZXMlR3giLhI91Uy6zOGsSRfXlpBT8pNGz77l46RvRs3EWTcndnbphZ92iV5VW6n2norwcUXQxfNvyB59XbPEttEaqezvGOn7fOAreuOYugLV3BPm8U1x/6zF2f3S6h7kNsLHcUy9vJtyhxBkSk/jLDVpqWpdU6kepGK/a9LHU1e27bq10Bqp0Dq0PsTxu37CQR7oVPk5tcsInmOTP4oPH/WI/2CucnfTZJREot39tzJREZf8AKquLUjLUvFevUhSH9O3UJG4sfoXVgc0kH/8Ajpt42Fegcz+XBFRncVQ/9Zi/fLrn+RWwMY3Sf3m26R5Hd5umRxV9vZ9LTsI+7TX2aiuWvSj1P3rY32vL/VTmy04f5m4Vru3uFPdovLJzd5XRV8TUGKHDv/nDD94/eXj7XmRxXpUqVP30wYjQWvlRZcuY8rQiVohDERRKPQ/eQvjDdBXWbnpWw4/lzqFvEfWlZFEwfjOdLs94qg33UHyTxzS671LjQe5ry8nzBrSqDZh6nnF3G2n00NhlufTkak0xj9EcWG4stfmrsZ72jRH/AFXlK8fASP0L9kF1haqmjfqeDBaZsHH0nXl540rR3iCFreKvd4gosX5/rP5L4iN7cZLfZO7HqiCGjCfLI8inn4Srfu9Pqh7u57Gl0m1tHD2mo5KVsuWqX03WZvMKSaT8uwebTX1ilEf0mI6HU+xeo2b8gPsgeRfLO7g1BzcvrjW2o4SHNgez2XFseNu23YTLOAeyaZ8bu1lKhRZ5i9aevdTxSY3RVtHg8a8EGXiE12Qdmx5AZH52sDx2OVtGdOm2k6ZaWk2XZ2di+uVYWVhJemz50lwzUuRLmSVuSJDqjP6S1GY2yWFjY4rHwYnFQQ2uKtoxHDBCxsUMUY2BkcTA1jGj4rWgKHN1c3N7dSX19JJNfTOLpJJHF73uO9znuJc4+Ukrij1L4oCICICICICICICICICICICICICICICICICICICICICICICICICICLKw+zPcDFZ1uLlPO3cOkJ3Fttnp2AbHInxjU1ZZxJZbPM8zhE4SSU3jkJ1mvivp7tJLkpPQ0CKfUzr32DHRaDx7/wCdXIEt1Q+rGD8nGfxzV7h8UN71cWBtOJxvJBsGxv7J/YV5D1+Oe5cReI0zbDBbxMHfLko1aYNiqYrqfrDHMGTHQ1nuYmlKvMjk3DmtV8dRkXc7MUpBkpk9MNcgdAnV+rm5S+j4sFjS2WSu58tfko/LUgvPkaK71VMveey2xa3+FfsHm7SsA3Yrda94+7tba7x4hUYzfZHtZlFZluP1WbVjl7jU21qVqcirua1EqG7M7HleclROoWiQSXSPuSRif2exUGocRc4a7fLHbXURje6J3C8Ndv4TQ07t20bNys2CQwStmaAXNNRXcshPmp9odyTlnweudgcb2suNnd69yJkTF9076muvrXEJG3CkLdyBvD7E0QriNOyw20QHoj7TnkQ5Duj7itBHrRPTvbaS1wzUF1dMvMJbNL4GubwyCb4HiN2tIj9cOBFXAeiAq3dZs3FoYo2ls7th7qdtD5dyx5sEg7a37xYRn9s9txZumtulz1yDJsKqukvfNYhZ/jXc3aIoHHDIlWELV+Ij55x5Gnachsg/J2zfbcewXMQpxRVAcR2mJ/q8f7R2x27iaqKzwnfJS+g7sdTd5HD9kbu4q4lhmxO6WUWm3uzGZlAwPlziCa7MOB++B38ORtXyco8cWVqzsRH3OjEdHaZIuI2pOKS5DjM9lLpV85homiGO7zPYq1huMzZ1n0jNxR5S24SJ7J7/AETdeD6zWVPy7QC008RjjVVBsMzi2GT0btu2N1fReN/Dxdp7u3sKnaXFA9zcU3kyPCMPn0GKb9ZJxh5h45g8ynfhWO2O+m0O+MvbvmPsrY1hpS7Q2mKZjIOSmGaO46iZD7SNCSUdh/S35ru7K3vpmSXdhFe498ocCJ7a4thNjrkO+G18Y4eL8o1/aaL3C18UPMYIZIWPA+K5rqPbTz/cXM5C8OJGR3+/mKWU5G3+I8iuae+W/W++4c0vgom13CHh83GxlN/MmvGllt/Ns4zazqaaOrRUq0ZYNPeTayT007rMW9vYXcbfaLvHYW2tbWEbTPk8hV5YB3RxRskkPwWF1aVC6y2nFxsJoyWZznHujZs+6SQFbG3vxjEZK4nJjkFj8rbXZfJKaPjvC7iwp1VHnuf7SYyp6FiWQZNDdW1N2/2vuHnHLOzsH0fWd9NnLjxG0tl8Szk/B3V40HTOnpBc5qJ5fkr714op37ZGMO6WduxjGD0ImsDnkn0XeCZkZPtNyC2Aikce4lo3E9wO89prsVyPYBEb1JOAkrhHujg+XUPLTZKj3F3x4dZ7lMaPXV2T0lIhFq9sDt9UTmmsyRjLuHRpLLRzSfjLWhD6X1LbQgY21BxcttfjW+Knhk0lfSQ22RijJc5jnHhF1K4fJ8fiFpPDRwqW8NCSvdEDkbH2aYEXLalhIoDT4I7aU7/fVlHj/wApN2uMi8xjYCqqbTlCmo93T5LAlTolfcVLyo52ESG1NhfDWrZNqZcNXcSkeKdeopHUx0ecl+rNuEk5qw3puME6Q289lKyCZ8Mw9K3lkdFKXwFx8RrRwlr9odTYr95V87dccnjfN0k63MN+G+JHOxz2NkZsErGteyklPRcTUEbxWhVXp/qS8uJrhrbzehr0aKJLUDEq1KS7i06qkHJWoy9nUYQxf2U3RFjI+F+m7+7eaelPkbhx2d3AYwAe3Yr9uer/AJ73D+KPJWsLe5lrHT++Lj91dVH9RLl3G7tNzY8juMj/ALqxiid7dD8E9kRvRKvaQrd19mB0QXYAOjfCoCPk768bWvfWZ20di8UPVnz6h2fPLH7fhW0J/wAEL21R6oHKmvUhU+fgt8ST6osMVWylZe5R19nEUXT3GQx5mfshOjPJROjx1nqHHPO50OR4i3ygTQyD3wVcWP60OdtnT2mTGXQ7fEtiK/uJWqZHGj1NbncrcnF9t9zMFqaaRl9gmmpsoxOTLTHj2zzTi4rNlUzlSXPhJa2vL70PmaFKLUjLUQR6tPsjdOcquU2Y5q8odRX97FgrU3d1j8kyJzpLZjh4r4LmFsYEsYPHwOho4NNHNNFIXk71kX2s9X2WjtZYyC3kv5PChuLZzuFspBLWyRP4jwupSofsJFQQrvDjr/zmlOK7UqUk0JUaW9UnofzE9qT6l7ho3jgtncNw1gLyAQ4irqEV3mpHuFTze55ceI7V8B6l0QcIvhLlRK+HKsbCXEr66CyuTOsJ8lmHBhR2y7lvy5UhbbLDSS66qMh6rGyvspkIMTioJ7vLXMgjhggjdLNM8mgZHEwF73E9wNO2gXyuLi3tLd91dyMitYxV73uDWNaN7nONAAO0kq17v36oO22DPTsc2Yqk7oZFHN1h3JJTjtfhECSgyT95USPrG+8teuvZ8M2enzVqI9RuF6bPsfuafMGC31Tz/vTpHS8oa9thCGzZaVh2jxKkwWdRT1vaHivpMaRRQt5odaWj9NSSYnl9B89ZdhLTO4llmx3kNOOahrXh4G7NjiCrUG5fMzkruq++eQbo3dRWPKV20OGrLF6plpRn95Qqv0tHUknpq5JWfQbouU3Qj0n8mLeNultHY28ysYFbzJt+cLl7gPWd49YGk7TSOBg20pRQa1j1Dc4tbyOOUzVzb2jiaQ2n82jaO4Fnyp/upCoyzZEuzeVIs59laSFnqp+zsp9k8ozPUzU7NkPrVqfvMS2sYbTFQi3xNvbWlu0ABkEMUDQBuAbExgA8gCw1czXF5IZbyWaaQ/Ckkkkd7pe5xXAOBBUeqoUNZ+9cZlZ/rrQo+oqIyeSb6lxO3zSPH3ivGbS1O0xxnztB++FoUCCXhChkXs0isdP/ALMdTkMg41dPOT/KP/fLn2W27I4/3LfwLT6urvH6vg//AJSP+D9o7/OmUG65uKfyr/3yex2n5KKv4rfwLcUGCnwhRCIvAijMlp116aI6D5m/v3Grp5j/AHbtv3VyLa2G6OP9y38C+yWWkfQabR8iEJTp/qSIfF880n8I9x85J++V9Gxxt9VoHmAX0HyXdARARARARARARARARARARARARARARARARARARARARARARARARARARARARVh4+7G5vyZ3x2t2A25huTMv3VyyvxuCaEmpqsr3XUru76csukeupqwluuuqMko+bqfUUfUGdsdM4O6z+RcBZ2sJef2x+C0d5cdgC+sEL7mZsDPWcfeHafcX6mGyu1G1HCrjPiG2ONrhY3tfsXt55U22kpahodi0cF60yfKrZXeaPrC7n/Ez5Ku49X31adNCGrHNZbLa21NNk7nilyl/c7GjbtceFjG+Ro4WDyALIMccdvCI27I2j73af2V+az6kPNK+568uNyd95kqT+I6Ja8L2cpXXF+RSbYY3LlMUj7TKtEty8nkOPWj6iIlGctCD18shsr5b6Lt9BaRtsCwD26niXDu107wC73GCjB+KT2qxshdm8unS/wAWNjfMPwnaoKC+14lyIrD0qQ0xG7fiHFaM97zMZPeRGojN+Q6yy0ZaakalJLUcOcGtLneqPIT9wVK5AJNBv95Tf2rxzkBdsxqK347YRyexH4X4n8XbW1w+Tk8WD26GrHsxwvKmruqnIT1QUqNYrSvTVo/oix8rc6fgJuIclPi7sGnG1sgYT+3jkjLXD8VzAe/tXviZdObR8bZovKW19wg1++r1HDLjspVcrbVWx3LHa3ZzKrCPe5Bxl5abK7i7ucdmLpiQmTEzfYTlVtHj1lm2xG4FQ6lLkScWPswDeSRyUKI1GMKaz1F8oMl7dibrMxN4GXthcw293wkUMV1Y3D2xXUTtzm+KXU9UhVa0h4fkuCVkZNSx7S5te9rxtafcWSZgO1ky9jSq2iZVZ3rv91297dOVbeQXFgcKmqZGW5TNr0orrfKLauoK2LZWLDMdVyqqalSI8eWt9so2X+UjgIluPRgGxrW1LGirnCOMHa1jXPe5jCT4fGWNc5gaVcDWNG7f91eN3g2Sh2dVPw/PcVpL2Y4qqsJcC+pbfIMRyN7Hrm8yXEnsyqKCOu1zLDKLNMgn3iqMvh4VtbSGisJMVqM35vtw+bfHM28x8z42ekAWOayRnG1jJBG554Y5HxsZF4u10cYd4bXFxp0kja5vC4AnuO73fJXbTtWNdym2uyrBdxc03Jx+k2Qa3oyCWasq5ic/N+tkbPctttsnI8GJsZxV28y3M63aPC6KOk2aqI+1brisJT3RUOGpRyT0rlLS+xsGNuH3xwsY9DH4q1uWw959qvpY43XEjjte4GPiJ9cjYqBcxGN5kaI/GP8AGSuaT/csBPCB2bCop+n/ALwbs7Bc+dtsx2t36xPlNvdufkFNtvkuPY/g+W52i/wu5v6+XmNfi+QZvX7ZwsNsYVLFeealVrJRGm2zQaFNmaTuzmBh8Rn9A3NllbCbFYO1jdMx75Y4iyRrCIy9kRmMjS4gFrzxEmtQdq8llJJFeNe2Vss7zQgAnZ20JoB/ZsUT/VQ2grdifUS5Y7c0kFNZQN7lyswx+ubJJNQqbOmiyCHFaJJEkkMecpOieheAu3lXmJc9y6xORnPFP7MI3u73RegT7q8WRjEV/KwerxV99QD9/wAgv5eI7EBc1CAinb6cGFQ8w5UYpJsGUyI2GU19lyGl6dvx0WKmsgumR/S8l+0JRe5REfsGuv7VHXuQ0L0a52DFSGO9zt5Z4wuG8Qyy+NMAf27ICw97S4dqk30h6dt8/wA7rGa6aHQ463mugD8drRGw+4ZK+cBZLZmajNR+KjMz+6Z6n/RH5KA0MaGt9UCg9xbiiSTU71qlCln2oSa1f1KSNR/rF1HD3sjbxyENb3k0H3UoTuUReQHNbY/j8xKgW16jMM5bQso2C4k/HsbBMjQyQm5sEOfVtI0lRfPJx03yLwbMTj6Zfs++obqZnhymKxzsBy4eQX5fJMfDE5nb7Jbke0XTiPVLY2wntlA2rA3NLqM5bcrIn21/ci/1IB6NnbEPkr/jX18OIV38TuOm5hViDkZzK3i5ISHK+/sixXAUOqVC2/xp95iscQSj8py/nl5Uq9kknx7ibZ1/tZ+I/R50s9CXInpTtW5HStn878yHRgTZq+Y19zWnpNtI/Sjs4ydwYXy03ydi1i82+oPmBzdldaZOb2HSwd6FjbuIYR2ePJsdMfPws/aqJxESSJKSJKUlolKSJKUkXgREWhERCZxc5zi5xJcTtJ2k+UntWDAABQAALUcJsC2qcQn6S0J/slJL+mY+jYpX+o1x8wJ+8vq2KV4qxriPICVt81r/AGVv/bE/rF16mO3s9xSvA+n4p/Au3s853MefcP4F9CMleHX2al1L9cfIgt9bYV8nNc00cCD5UHC4QEQEQEQEQEQEQEQEQEQEQEQEQEQEQEQEQEQEQEQEQEQEQEQEQEQEQEQEQEQEQEWZ99mY4Epx/FMr587i0xlf523Ybf7EsTmC8yswSukrj5VmUVK9FtPZbctLjMrIvnwYyVJMyWIX9TevjcXcWgMc/wCQgpLdEfClIrHGfJG2hI7Hu8iurA2hZGbp42u2N83f7v3lVD7Srz3c2r2boeE+294cbP8AfeGm83VlVkrtm45tBEluR0VDymTNcaXnNpEcbItUuJjRFGZGh4jOl9NOgRlczJrbJMrYWB4YARsfcEV4h3iJpB7iXd4XfOXnhQ+yxn5R42+Rv9tYOCUpQlKEJJCEJJCEJLRKEpIkpSkvYlKS0IvYQnKTU1O9WktRwi+rKGnHmm33kx2VuIS4+ptx1LKFKIlOqaZQt1wm0nrolJqPToQ4JIaS0VNNy4pXtoq44dH43Y+bM/PM933uHUPp7qfaOqrMVjv6kRtoYyHIsmxuzafed0QZFGPTXVOp9BQ7w6luAWWEFgzZ61w4v89WMY8bN+9elgtWmr3yE/tRQe+SD9xZBPCyyxras8Ozi32Yzbjrg+T2tbXYHkXMHlbuxuJvPuhMsHG2IEDZPh/iNNc5RuBOnun/AHM+qO3U6q6yO0jMR81tFc5XxrCK9gyN7GxxlZj7GCG2gA2k3OQkc1kQb8IVMn7WqrlmWRgOcx0bCdnG8lzvxWbz95ZQ22m6E3CJEiyeObYRUFNrLulmprYszH5Fe1EnzKi1jUki0q6rIqA7eOuxhMynyrjmJZkKRIS62iL2Sxcd8wR7Gv2Oa4cRDwagOaXBrix/CeBxaOPhJaC2hNxNd9z+z31xN5tw6jIkScuyddXRV2O1aFSZFhcnXUtNEWuKhyRe38NSmI9U1Osmmnpr5tVkF2XH+NfYQ60pXbDY6a2pZ2oe+WV+zhbVzjQ7GsO0uoCQ0Ve4NdwNcQQOXuaBU7qb1i+c1bHG7vdG4w36o4SubospVaN7I85OOUbZ7P8AJ6SzStdXe7fb/wADLLfZHc/FbRHYqBaxsgS3L7kkn53eSZQaJiuYMWy9L8581n0facZeG4iY5vrMltDG25gkb8OMxVb27KK3rxzXSFgEPin4MjaEjvDq8J99W1doNss7y7ljsds3I2H2h4XbkZfnUZrDN8oGQ5Rg2J1thHQ5OgOYjlVXGt8fuJFs7HTErSr5MpEuU+0yWvmDJmZylhaaTvsyy/vM1jYYCZLYsZLI4HYRJG4te0NrxP4w3haCexU2KJ5u2RvibE4nYQSB7h2g+Sm9dz64dzFyj1UeRzNW98W7Up20wyY8R95v31FikWttSVoRH3pmkeuuhmZjyclGjG8pLG6uvRhDLic9wjLi8fcXl1Hdw2ctzfT7ILeEvcSaCjGEnb2bt6oMxxo28Syz8RJyVcjy2zfP6xSlJPdhealBEg/mEvXQQVuutTm264k9kgwotBI7g/m5JLATwk7d5FKrVBfdaXOCa6e+ybiYbXiPC0W9fRrsJJO00pUrevjVtuaTJMnJmzP9mmxQZlp7iNBEPkzrT5wtdV0GFcO425/fL5W/WhznjkD5RiJGfFdbUB9412Lop3F/F3G1/V2UXkN3Q/L+Kjx5jXcfh5hk8lfaXt0IzFz4vrj1pFIz55weMuIK+n4UkkT6ftRwFtfOQPKrrxfXHruGUHM4fF3Nv2iNz4XeWhAcK9wOxdlsTldzwr3ro9xMlrVZVhFrX2WMXMmjNJS1V9h5L/msMyTY8ufEkxG3SaWaSdQlZJMz6D3c+9P6X+0K6e8nys0fefMvMO0uLe/t47wVY2aAuaA90fHxwSskfGZGcRje5hc0ArZP0U9ZOipNejUdrbXEdzFavivbJ3CZhBIW/LW7q8MrWSNZxDiDqGhAqK3Lsm9VbjxV16nsXx/cLLrE21G3AOoaomUO9uqUyZdq/GIm9ehqbJZlp0IaodIfYx9T+ZyPg6yy2l8Hiw+hmFw68e5va6OKBj9vc2Qs37VtizPXBynsrUyYe1y19eFuxngiFtezifIW7O+lVbV329Qnf3eb4qnp7NG1OEv97Z4/h0hwraewr5vbc5GtDcl/uSXzm2kJQR+CjG2Xpx+zG6aeQJhzuXsjrLmEyh9uyjGmCF421tbEF0cdDuc9znEb2hQ95m9VnNHmEX2OPmGE066o8G1cfFe07CJbggONaCrWACvaoLqNS3HHnFuPPvKNbz7zi3n3lmeqlvPuqW66szPXVRmNiLQ1kTYI2tZAwUa1oDWNA3BrGgNaB3ABRncXOeZHlzpHGpJJLie8k1JPnK5tdW2NxMbr6mBLsprh6IiwY7kl49fA1IaSo209fE9CFOy+YxGn7B2Vz11b2WMYKmWZ7Y2eYFxAJ8g2nuVKzWcwum7B2V1Dd21jjWCpknkbG3zAuI4j5G1J7lXrGuN2YWqW38gmwsZjLIlGyoyn2Xafs8iOa2Wl6exa0mRiKutOsrlzgXPtdKW9zm71uzjaPAt69/iScLnDysa4Ee4ooa060OX+Dc+10haXOZvG7BIfkLav4z6SOHlawgjtVbqbjnt1WpQdii2yB9OncubLKLHUfTXSKx5ie0/d3CMmo+sjnBmHubhvm/EWp3CKLxZAOysj+E18vCox6k6xOcOZc9uIkssTancIIg+QD+UfQ18vCqhwts9u69JIi4XQEkiIi86Kp9Raf1y3Op6l4jEWS5284cu7iv8AUmVJrX0JQz/ktWIMhzp5t5SQzXuoso6R1a0lLQa79jQAuwcwfCXUmh3EMdcSevRVcj2lpqWii66Ckxc0OZsLw+HUOYa8HsuHfshUe15lcxLJ5ktM7lY3nfS4ft7e2vavN2GzW11kSvOw+DHWrXV2vdehul9xReYRafcF6YnqS55YZwNvqG5mYPg3DGTN948P31euI6jOduEI9l1DeSRg14JuGVp84cAae6qcW3GXDZSVKprm7pnT17EPm1ZRk+OhGS1MuEn5SIzGYdP9bnMKyeGalxmNyMOypj4reQ+8HNJPlICzJgOtrmTYODdQ2GMyUHaQ028h/um8Qr3DYqR3nG7Oq0nHKmXVZE0nU0pYe+ClqT7C8mWlls1mReCVGJAaY6yeVmaLYc9FfYe5dSpkZ40QOz4cPGaeVwB7VIHS/WhyxzBbDqK2v8TOd7nM8eEH8aIufTzsCpBa4hldGtTdtjd1BNGvct2vkmyRF7fOQ2po0n7D10MSHwev9CamjbLgMxjbprtwZcR8X7guDx5at2dqkPguZXL3U0YlwWbxlwCB6IuI2v27hwOcHg+Qio7QvO9qy8ULI/caFkevu8BdoLTtDmlveCKK8xJERUPZT8Zv4V21bQXtytLVVS21i4s9ElEgSXkmfh1WhtSE9feYoWY1TpjT0JuM9kbGzhArWaeNhp5nOBPuBW9m9Y6R03E6bP5TH2bW7xLPE0+40u4j7gVYajj9lj9bNucmnVuH1sKI7LcVYufESkttI7zN5iOTqY6T00+eaVa+wR6z3Vjy/tc3bab0Zb3moczdXDYmi2bwRcTjQBr5OHxD2+gC2m2qjtqDq60Da5e3wGibS91DlridsTRC0xRlziAAwvDXPdt+C0t8qoQfb3K7Fd6CUZIWZGnvSR/NX2n1LuLrofgJRDioOMUfQVG+h7RXtpur2qVbC8sBkHDIQKt38JptFe2h2VWgLsgIgIgIgIgIgIgIgIgIgIgIgIgIgIgIgIgIgIgIgIgIgIgIpa8GOJmWc3uUu1nHLFfiIsbLLdFjnV+w2pZYpt3TLTLyq+cUWiEPt17a0RkqMvNfMkF1MWlrrVtpofSt1qS6oXQspEw/xkztkbPNxbXdw2r1WVs67uWwD1TtPkAX6a2Y5PsvwX4tW2RSGoOE7Kcc9ri+EgtGltmvxvD6duJV1cc9CN+bMOO0yg9DW685qepmY1k2VrmtdapZbMLp83kbrae98jquce4CpPkAV9udHbQlxo2JjfeAX5enKjkpnnL/AJB7n8jdxnXyyHcvIpFnDqXXFONYri0ckwsSxGISj0QxjuPR48dWmhOPIW4fVZjaHpXTVho/T1rpzGgez20YBd+Uedskh/HeS4dwIHYrBubh91O6d+9x94dgUfxcC+CAiAirXtduZk2DWVSxs/iNS1ulZPtQKzN5tY3lOYwp0kybQ3gsach2Fi0ruV82Wx/dCfE/AUbJ4y1vonuzMzzi27TEHeHGQO2UjbIP2p2di+8Uz2ECBg8Y/C3n3O5XAuP+a5Jh+7Vfhez+ftbg86t2U2UDdfmdmtt+MeMcQNs22VP7gL2gtrFb1c/m9ZQ95W+Wo7WobyiZhuH2kMe6gsra8xLr3MW5t9CWhaYMdE3gfkJifkvaGtoRG51PDgO1w9J4VQge5k3BE7ivnes8mojHbTyjtKuycfeatTPg7SUu1jljW7N7pck4PFjjPX3rjzuR3uxWwm3uWbi73775g9JM3p2b8hN0M1csrF90zdQTSY6j0ZIixLqDRUsT7ufKcLszaYw316W04G3V1LHDbWsdNgjtIIuBgGw1LhvVSgvNjBFXwnS8DO8taKucfK47VyZnOnP908Q2oawO5rK7cPd7ZHNt1th2bppEjDcn374359uLhG+nHTLoCiUxbYNyE45KqzkRlkoynVLC0F5hoHRmhsfiry7dfxvdjrS+iguuHZIy1vIoZbW8jO9stpeeJQj4MjgdlV2N4+YNEThxvYXN7QXMJDmnyPb95Wlt3t7sMyHamiyGvwiRvHwOza9kx1bBZbc9++fp671WKZEnJNv9sdwpC1XGPYhNltSZmONSHU09rFZfhPKJUY0llvEYO8tstJbSTiz15BGD7XG3+bZa2FAyWeEei+QAtbMQPEYS17fWqqXNMx0Qdw8dg47Wn1ondoB7B3dhUp/R42h2GiZxvryX3R3E3LzDjTxBxWp34xS1K1VjWLwcwxewYs4OAbt4pZLScjcCWbBfVbEZJwpxtqW0ZmRC1+cWXzr7Gw0zi7a1h1PmJXWsjeHjeY3gtMtvIN0Q+GT6Ta0K9GMiiY59w57jbRjiHYBTscO/u7D2K04jKsj5T8oty9+sxQpyZm24ORbp5J5mqmmZFtZuSqipJXhogvLSSfYj5BSOoLVllyj5JjTONeG5a+tm462ANHcPDSeam+jGcRr8bYop9VvMhmjeWl3aQvAz+dLrWFoPpNjcKTyU7A1lWg/GoFLvUz6n4mZn+uY1MAACg3BafzQbBuQEQEUeuS0lDWAwoxp7lzMgiE2f9T5MaW4o/umRafqiXvRZZyzc1Lu9YaRW+Il4vLxyxAD9n3FLnotspbnm3NdsdRltipnOHxuJ8TAB7rq+4oKDaN5ltUXaU9Jb5BMbr6OtmWs1w+1LENhbyk/1zqkkaWkF7VK6EQouoNSaf0njnZfU15b2ONYNskzwwHyNBILj3AbSqBqTVWmtHY12X1VfW9hj2j1pXhpd5GN9Z7u5rQSpPYVxpdc8qdntl5KDNLn1BUOEp5XgfZNsUmaGy0PQyaMzEJOZXWpaW4kxXKqzE8u0e3XTSIx2cUNufSd3gyAN7lB3mX1rMYJMXyrs6na3266b7nFDbn7hkAKlDQ41Q4vEKDj1RBqoxFoZRmUk67007n3zLzXV9OpmfUQZ1XrbVuub85LV2Qub+7J2eI48DPIyOvC1vcAFBvVOtNU62vzk9WX91f3p3GV5IaO5ja8LR3ADYu9Fr7tytdARARARARARARFHqntURKSfilSUrI/1FEoGgsdxR1a7yEj7xC5ZVruJhId5CR95cRUGG4o1HAhLWZ69yojBmR+01GaPHQVBmYykLPDjvLpsfYBK+nuCvYvaMhftFBcThtOyR34V4rKtzMJwhlZWlvFOYlP3unqyakWTpkXRBssEfkJM/wBkvRJDJmhOSXM7mdcNdhbC4GOc70ru6Lo7dveQ6SniH9qypPYsm6D5Mcy+Z1y35gsJzjy4cV1ccUdu0dpMj6BxG/hbVx7AoXblbx5BuCpVe2k6XGG3O5qnYcNTs1ST+a9ayE/7oWXiSNTQn2DZNyZ6d9I8omDKkjJa1eyj7x7aNiB3stYz/BtPa+ge7tWynkv05aU5SNbmLhwyWt3Mo66e2kcNRtbbMO1vcZCA8+ZUgEgVIlARARARARARARARARARARARARARARARARARARARARARARARARTo9Prn9u16dO90jeLaykxvK4eSU8fFdxcNySGyaMpxJmeixKFV3hI+sMdtY0tHmsvMLQhayJLpLbM0nYvMHl/iOY2EGHyskkL4nmSGRh9SQilXN3PaRsIO3uoV7LK9ksZfEjALXbCO8K6j6y3rS4Zz52M2a2T4/Q8rxTDrtTOe7/0+TRVwbOJklRIW3j23C32yRHua+BKb+OelMaxpSFtlpqRkWK+TPJa90DnL3N6gdDLeMrFaOYatLHD05qb2uI9ENO1pqqjlcqy7gZDBUNO11fuBY4wkcqEgIgIgIufX2tlUnLXWTHoLk6G9XyXoyvLkKhyCNMiO2+nR1hMhBmlfYZGpJ6H0HzkijloJAHBpqAd1RuNO2nZVchxbXh7QpDbTUG6N/tTu9jmweBZbn2TWuMsTt77PC6eTa2WEbMx7B2LFoSZiEqS3UZRbNLctXWyPzIxpZVqSNBbuWuMXb5azuM/cQ29syUi2Ejg0S3BFS+p2cTG0EYO47RvXphbL7O9tsC5zvXp2N7B7vapGYbmV/ie83EeJDqLus2+48YhkGNw8jk1c2tx2XujleJZbn+4TTdpJaZjOXkGxzj4FSNfNKPFbT7NCt28sbe7w2Xe98bshkZmPLAQXiCOSOKLYNvCWxcdd1XFeljnMuIWgERRgivZxEEn3amioxgeYbh5Fsbsxj23UG/k7xbScn05bs/XV0KSd5bP7x1tVYVNdQwnENSrKPLv9snicJvuYcakrSZmS1a1q/s8db529uMiYxh7zF+HcOcRwtFuXBxcdwIZMKV2gtHcvgx8ptmCKvjslq3+62/4P3Srk/HX03t/eR253Ivchx6NxD2GtcXXZb7TN/wDFLKv28K9nXNce7G10r4iRBZjZTitkl3J6yRqaYjymuxRaDGmo+Y+A05i8djQDl8+yWlqLR4M3CGnwJxQGscjaQvHwgDUKow2Es0skv8Fbub6QcNm31h5CN4K6PnnzXx3dzbHbL04eDk61s+J2xldQ02Z7x3cSHRWvITJMPNbdZe3r8VmITmB45KNyRHN3uVYSCbd6khOlCxkGJ5a+2c3ea8jYtT3rnugs4uKWSLxP4mCP0iZ5djTQUYCQd6sXmPzO0jy8wZu87ccFowUZGwcVxcvA2RwxtBLiT8Iig9Y7Aoe4hK2w2lx9uhVmVEqYtZSreYUlDkmxnmjtUZNtkZpYYIzS2jXokQt5iY7njz/1a7VMWnMozFNb4VnCYy2OCCtQC52wyP8AWkdTa5apuYNpzq5+6tk1THp7Jmwa3w7aFsTxHb29fRFXb3O2F7vhO2rnPb8bUsH2lk63zIupRq2Q4nX3d3d1P3Cl2vSpz3utrsMyFtf4y4jb7tKbu9U626V+e11G2X5jdG135SZjSPODtC46OQO1azMjvZrXTXVypkFr9z53UyHtl6R+ekTeIY60ee5t1Gf2F639JnPRgqMTE78W4jK7aNvTtdLMiazGC3r0I5bLsVOp+9S+7TQW7edNXPSxjMk2nrh7R+SeyQnzAUqrfyHTbzwxzyybTl6+gr8lSUf3u9cy/rsH3Yonab66hWsZLiJbT9RNaXMgSG0rS3JaT01I0uGlRGRkaVHqPBpXL80eQGqI9SuxlzY3TmGJ8d3C4QzxuILo3HsNWhzSCCCAQVTtJ5nmXyG1RHqVlhcWN7wuicy6hcIpmOoXRurv2gOFCCHNBBXg6jjht/XOJesJFzeqSfcTUuQmLFPTr2rbieWay95H0MZS1D1m818tCYcPBjcU0ihdHGZZPOHTcQHnG0diypqHrJ5uZi3NvjG4/GA73wxccnuOl4uGneKEKtlPSU9BFKDR1kKqiJ0LyYUdtgl6eCnVISSnlfKozMRo1FqfUmrr/wCdNU31zf353Pme5/D5GAkhg8jQAo06h1LqHVN+cnqS9ub/ACB+HNI6QjyN4ieEeQUAXa6EKCqFUlAXC4c+wgVUVydZzoldDaI1OSpr6GGUkRa/SWZGo9PcRio4nD5fPXzMXgrW4vMlIaNjhYXvPuDd7pCqGLxWTzV6zHYi2nur+QgNjiYXvJPcB+yqG3/I7AqlbjNU3ZZM+joS4TaYsA1e4pT6VE4n5S0EotKdGvNXPRsuNQS2WEtnfBlcZpwPLGwjhPkNVKPSfRvzX1BGy5zhtMLauFaTu45qeWJhqD51TGbylu1qMq3EamO3qfaqZLlyHS/siadS0Z/qDN2M6GdKxNaczqDITyU2iKKKNhPk4ml490rN2N6FtORxA5nUN5LN/iIWMb/fgu+6ujXyb3AUf3utxlsvak4bqzI9fepRi5mdE/KQNpJeZtzu8TNH3grrtuiXlTFERdX2ZlkrvEkbdnmDfuriHyS3IMz0RjxF7vqxH/nSKgOjXk0Nlcsf/mXfhXs+pdye/LZj881afzktyf6nHv3rR/6o5+prya78t/2l34U+pbye/LZj88EPkluT2mRJx8jMuik1jepe/QjTpqOWdG3JhrgXDKuaDuNy6h947ly3ov5OtcCZcu4dxmG33l1knkDujJIyTbwIhH10i1MFCk9P2LimTcLQy94rVl0mcjbN4e7G3M5H5S6nc0+dvHwn3lW7HpE5H2f8NZXtw7/GXUw+41wBr5V4q23Gzy9Spu0yu5faX0Uy3LdjMGXh2qaYUhCk/IYyVgOUHK3Sz2yYLA42GdpqHmFsjwe8PeC4e4VkvAcluU+mHtlw2AxzLhlKPfG2V4INQQ6QOINe0bV4s9TUajM1KUeqlKMzUoz8TUo9TUf3RketAGjY0bgNw8w3BZNADWCNgDY2igAFAB3ADYAg4XKAiAiAiAiAiAiAiAiAiAiAiAiAiAiAiAiAiAiAiAiAiAiAiAiAiAiAiAiAiAiAiAirZsDyO3y4s7gxt0uPu5WQbYZyxHTCet6JcZxi2rEveedRfVNhHmVN5UrdM1HHlMOtkZmZER9RRM/pvBaqx5xeobaO6sSahrq1a6lOJrgQ5rvK0gr7QXE9s/xIHFrvvq7kfrybl7g7dJ2s5R8POLHIrFE5E7l7nmY1Zbez5OVyY70WZkzzeLWVfUM301iQ4T0piM0853n3KMtCLEX9Q2Mx+R+dNLZjK4668Pw/XbMBGDUMBe0u4QQKNLiBTYqoM1I5nBcRRvFfNt716nJPXpYXaYTlG3fp0cUMTzjbDEqPCNscyyuLbZjb4Bj2MxpMfHI2OuMTqw47tEuc+qM4rucSTyiUpXcvu8tvyEPhTWuR1HlprC5mdLNHGWxtle8gvL6h3rUHEN2zZTYuXZrcY4Iw9oABO2gHvK2dy09RLmJzdlGnkNvNfZFi6HUOw9tqHysV21gqaV3sKViVE3Br7iQwrql+wTKfI+veMmaR5daO0O2unbKOO6ptmf8AKTHv+UdUtr3M4R5FT7q+urvZM70O4bB/b91QyKZLKKcFMqSiEaiWqI2+63GWsuhLWwhSW1qSRdNSPT2C7DZWTrsZB8MLr9reESljTI1vc15Bc0HtDSK9qopxWLdf/Or7a3dkwKCZ0bHSgDZwte4FzR5GkA9q4iUIT9FCU69T0SRaj3Plkf67nHzmqqTpZX7HOJA8p+53LcPmuiAiePj1DduQEjcqm7MxLCRuXjCapamHUy3H5jjRmjur2Yz65SHe3QnG1pLt0VqWqiMYX6i7/E2fJbOyZ1jZrd1sGRNcK0nfIxsTmV3Oa70qihoCNxKwZ1MXuKt+SeadnGtljdExkAcA4tuHSsEbmV9VwHEeJtDwgjcVckVoajMi0IzMyL5DPp/QGmNoIaA71qCq0yCtBXfRaDlcrTXopR6ElJdylKUSUpSX7JSlaJSn5TMiDe4MbUvJoAASSe4AbSfIASu/AS4NG1x3ACpJ7gBtJ8gVBtw9+ccxNL9dj6mckyIiNBkyszqK1zw7pklBkcl1J/2tsyLp1UYlbyg6VNY68dFmtYiTDaQNHDiH87uG76RRkUjafyjwT3NB2qVPKDpW1nr90WY1S2TDaQNHcT2/zm4b3QxH1Qfyjxs+KoW5Nl2R5jNVOyK0kWCzWamoyldkCKWupIiQkdsdlJe8k9x+0zGyfROgdIcu8aMXo+xis4eGj3gcU0vllmNZHk9xdwjsAC2WaG5d6M5b44Y3R1jFasp6ctOKeU98kxq91e6oaOxoXmxd6vVARARARARARARARARARARARARARARARARARARARARARARARARARARARARARARARARARARARARARARARARARARARARARd9i2L3+bZLRYfita9cZJktnFp6asY0JyXOmOpaaSaz1Syy33dzjh/NbbI1H0IW7q7Vum9A6VyOt9Y3cdjpbFWklzdXD/VjhiaXONN7nECjGDa95DRtKqmEwuU1JmLbT+EhdcZi8mbFDGN7nvIA29jRWrnHY1oJO5Xj8Y9L3avDcZhXHIPev6mtZSUFJj1dlSYzj8ST2dzkCHZXyZUm3eYPopaENkrT6BDRTqv7YDm/rvV8+A6YeXjsnh4XHgkuIbq9vJGVo2aSCz8OO1Y/e1j5HnaPTK2CYbos0Rp7DR5DmtqI2988ek2KSG3gY7tYySbidKR8YBtfiheM3S9L2K/iUrMuNm50fcgorbjycbsplTM+tiYb8x6LS5JTOfBFY9n0GH2S7z6d6RfnJ37X+4t9bQaC6sNITaRkuHhovoY7mMW/GeFsl1Y3TRN4Fdjp4ZXBgqfDcrd1t0XW8uCfqDk/mW5YMBIt5HxP8WgqWw3EJ4PE7mPZQ7uIK0bLiTK+ZMrrGJKr7GvlPwbCvmsqjzIM2I6piVElMLIltPx30KSoj9pdNS6jdpZ3llkbOHJY2aG5xtzCyWGaJwfFLFI0PjkjeNjmPYQ5pG8FQOnguLSeS0vI3w3kT3MkjeOF7HtJDmuadoc0ggj/2rjj0L5KvPHF6M1uOhDy0Iek01gxCJZkk3JHcw4bbRnpq6phtZkXiZEegiz1iW97PyZkfate6CHI275uEE8Mfpt4nAfBD3NqdwrUqJ3WZa3txygbLase63hykD5i0VDY+CVoc79rxuaK9hIU+VNrQk1LSptKS6rdLykJIvE1Lc7EJIvlMiGp9sscjgyIh7zuDPSJ8wbUn3AtUbXNe8Nb6TidzdpPmAqSqP5rvVhOGk7GKd9fXKNSKrp3EPIbUX/3ud86OwWvj2+YfyCQ/LTpo5mcxSy9ltvmjTrtpuLtpa5w/xUGyR5p8YxjylSE5adNXMvmOW3jbU4vTxO25uwWVH+Kh2SSHurwN/bKIucby5lm3mRFy/qWlUZ6VVUtbJOoPwTMmalJkHp4kRoQf9SNg3LDpz5ccsiy/t7f5x1I3/pV0GvLT3wxU8OPyGjnj462EcsOm3lxy1Md+IPnTUjRX2m6a1wa7vih/g2eQuD3DscqTERJIiSREReBEREXXx6eHUZ7c5zyXOJJPepBOcXmrjUrUdVwgIgIgIgIgIgIgIgIgIgIgIgIgIgIgIgIgIgIgIgIgIgIgIgIgIgIgIgIgIgIgIgIgInuL2n4F7/uB2V7EQEWoJQoCUKAlCgJQoCUKAlCgJQoCUKaH7gShQEoUBKFTq9Nz6t/nb4R9Ykwbn1Hl/wBVeeRGabT8X7A21Md3QnyY79D9w13faq/OZ6I9SjGGQRi9xvtHASKwe3QcQdT4BdSvZ37FJrpA9k/r4x3tYbx+y3Xh8X5TwJKFvlArRej9US5yK15QTKC6lS3scx7D8b/FWqeW59WMsWMRMmfOYjGr4d6VKlfTdNJqI+nTwFq/ZAYHS2F6O7PUmnYoWanyuavzkbhgHjvkhlMcUL5AONsccexkdeGm3adqq3Wnkctf855MVkXyOxNpYQezRknwwJG8Ujw31S4v3upUbtio1xC5KZLxt3RpbBmymubc38+JVZ5jC33XKxddJeSym7gRVKNqFa1SlktK2yT3p+aojIZ363+lDSfVhydyGHu7WBvNHHW0lxh8gGNFwy4Y0v8AZZZAOKW2uAOB8byeE7WUKx9yE5wZjlDrW3umTSHSN1K2K9tySY+BxoJmNrRksda1bTiGw7FL/wBUfY6ppMhxPkHhsZk6TcU2qrLZFehPwMi+OKzKo8hT5ZE2k8hqnEEpXg4tpSzPVRiDf2PXUPndSaUzXTFr6WQan0lxT49kx+WZZeI6O6sjXafYblr6D4EcjGbmhZ761eW1hjsrY81dPsb835YiO6cz1HTcIdDPUbKzx0BNdpYXHa5WlxuoUFV9WX34zzUiM87GkMLJ1h9hxTTzLifouNuIMlJUXyD5T29vdwPtbuOOW1kaWvY9ocx7Tva5rqgg+UeXevPd2lpf2sljfxRz2MrS18cjQ5j2neHNOwj728bV3thmGXWrRR7LKL2awRaeS9YOkgy9x+T5RqL36meotbFcvtAYGc3OFwmLtbkmvEyBpdXvBfxU9yitTF8uOXeEufbMPgsVb3XxmwNJHm4+MD3BXyrzhJJOuhaanqfvM/eZ+KjP3n1F4OcXGrjX+zs7vcV6FznU4jsAoO4DuA7B5BsWo6rhARARARARARARARARARARARARARARARARARARARARARARARARARARARARARARARARARARSz4c7ObSb3bm2WL7v5hYYjR1eNTMlinEnwaaPclWyI7dhBm3s95tqrQzHkpcIyJRrIjL2aiF/XRz052dPvKG21lyNwFtntR3eWisHtkhmuX23tDJDDNFaQsc64JewsIJaG1aSdqzp0/cvtCcyNZTYbXt/LY42C0dcN4XsibKGOaJGPmeQI6NcHDYeLbupVXB3qj0jMdkni0h6lsnzcKK7deZltxFQ73eUt13IoVcutaSSuqne/sIuuug1kQ5z7cDU1r9LrSK5tLdzfEba8GMtn8NOIMbZS3InJpsbGW8dSBSpUrH4/oSxE3zJPJaSzV4DN/OpWg7qm4Y0xgDeXV4e2tFHvm3wixLZnDarevZK4mWu2drJro1pTTJqLcqZFySU091S3LR6TaSdJcQ12KIjbU4nQ1FrpJz7Pz7QXW/PnXd90/9QePt7Dm/YRTPguYojbe1G1/51a3Vq7bDdwsDpKtJEjWurw7AcT9R3ThguXun4eYvLmeSbR8z42yROeJREJgPCmilHrRPeQ3hO1vE0gnbSsnGXjHwQ3mwzAKqdkMq73ms8PZuctxaqzF+PPjT40cnbhR1xRFJjNxNDNSSUemntGCervrA+0Z5BcwNTZfGYi2seQNnmza4zJXOLa+KSKR/DbDx/FBkdISA08IqVkLk5yb6Y+YOAxdhdXTrjmBNYNlubeO7c14kArL8nw+jwns++vf5lxc9MzbzIp2JZxmruMZNWpjrsKS0z2QzOiJlsIkxjea+CPtJ5h1Kk/IYxloXrJ+1u5n6Xttb8vNMw5fSN2XiG7t8Ox0MpjeY5OF3jCvA9rmnygq69Q8lOjjSeWkwOpch7FmYQ0vhlvXNe0OAc2o4e1pBHkK9Ntzwp9Pbd761LbC3tM3OjOMVwVHnEmT9XfGE4cX4nWEkkeeTSu336GLT5pfaC/ad8kG2b+b2Lx+nm5HxPZTeYhjPH8Lh8Tw/ljXg4m8XnCrGkenTpT174/0MnlyXs3D4vg3jncHHXh4vR2VoaeZU/l7EelRVSrKqsNxoTNhBmSa2czKz+WUqun18lyLNjkRQtEPsyGlNrI9dDSYyVZ9S32y+Xs7XM4zR8kmLuYI54nR4aPw54ZmNkiftm2sexzXtOyoKtSfll0Q2U81jdZaJt1FI6N7XXruJj2OLXt9XYWuBB37lwf4kfSg/lUif9YUn9wj3/WL+2hG7Q7//AMKz9OvP/Vv0N/rqL/tzv3qfxI+k/wDyqRP+sKT+4Q+sZ9tF/wCB3/8A4Vn6dP6uOhv9dRf9ud+9T+JH0oP5VIn/AFhSf3CH1jPtov8AwO//APCs/Tp/Vx0N/rqL/tzv3qqbt1wq9PXd07Utsbi0zZVEccrgqPOJEj6uOWRnGKTrDT2G8RfNGJ+aX2gX2nvJBllLzexdhp6PIl4tTd4hjPHMf8J4fyxrwdqvLSPTr0pa98f6Gzy5H2YtEvg3jncHEKt4vR2V7F4Kx2F9KuhmW9RcbiQolnVy5lZZMTM/llKqp1bIdjT2FEmERIfjSGVoWR66GkxkXFdTP2yupLCyzmB0jJPiL2CKeB8WFjMdxDOxskLwTNtY9j2uYdlQ4K17zlh0RYu5nsL7KxR3kEj45GvvXcUb43Fr2+rsc1wINa7lUy64K8B8dwZjcy9m3VVt9KhwJ8bLpebyG6h6Ha//ALbJQ/8ABmflzNfmHp1GKNP/AGjn2k+q+YkvKPTVli73mbBNNFJjYsS03LJLb+HY5ni74vh7divHI9NPS5iNNN1jknzw6WfGx7bl144RFklPDcHcO51dipQ5sr6TzhNkW5tcz5ae01NbgSyU8fj3u6wjI1/cGZYuof7aSMuc7Rc7+I1AdhY6N8jaTblYzuXXQ06g+eIBTtF86p8/o716XCMF9MPbrLsezrEN44lZk2LWce2ppp5/JdQzKYUR9rzJwiJ+M8jVDjZmRLQoy9otXmBzP+155o6IynLrW3L593pPM2b7a6i+ZmNc6KQUJY7xjwSNNHRvAq17Q4blWdN6a6MdI5601Ngc/HDmLKYSxP8AbXGjm9hHDtadzgd4JCkxvdtBxG5G4xT8gNyrVidh+PY/JZi7i0l+5UVC8fOUS1nOkNsOnJYjyi0Qoy1T4EIkdPPPbre6U9WX3THypx7odcZPJse/B3lm25um3pjoBCwvb4bpI9r2g+lv3rMfMjQXIXm1hbfmlrCdkmBtLRwbfQzmKIwF1TxuAPE1rtxO5RATsn6TqUuk5ubWvpcbNGj24Ms/L11++N9sEtFl7DE439RH20znMdFouaN7XA+jhY/S/aurNuKwEOXPQ0AQcxA4EEbb52zyijd6nRkOH8bM/wCLMTHr/I03vHOmpK9UTMHbxxRxKvFpblbBnlkBsG8S619tUc3OzXRPaNdel9f9WXLfrLuNWaZw/wA3dVGQv52y4ptmA2WfIRNnmhNkH8NJ2Fs/Bx0q7i7VJnLaf5Qap5KR4vK3YuuU9vbM4bp0xPBFbu8Nj/HpWsbhwcVK7KKyRzCwXiLh1Zgj3GHLWMmn2E+5by5tnI3b34SCyxXKqnVNuR2CjE664+RGRn3dvs0H6DOhrmP1ua9yeo4er3BOw1ja29ocY51i2z8WV7pxctq2R/icLWw7DTh4u2q1xc/tM8hcBY4yTkzfNvLuWaUXQFwZ+FgbGYiQQOGpL/PTyKDQ2GKNCAiAiAiAiAiAiAiAiAiAiAiAiAiAiAiAiAiAiAiAiAiAiAiAiAiAiAiAiAiAiAiAiAiAiAiAi0UpKSNSj7SLxM/Avu/IOQHOPC0VJXVxDRU7l9FocbPsWl1pRpSrtUTjK1NrLVOpfMUbbhdS9hkOrHseOKMscAd4o4VGw94qDs7wV2cx7fRcHNcQO8bD72w+8VJvZfhpvzv/AEcbJNvscqU4fOnyqk8qurmBBrYsmIbSJvnQ1OlOdKKT5H2oQal+CdREjn313dNvTRn5dK80MteDW8FrHdDHWtrNNcSxycXhFkgaYm+IWEcTnBrN7iAszcvOnvmdzSxrMvpa0txgZJHRe0TSsYxrm0DyWV43BtRsAJduCug82LPFuP3CrCONTmRNZFmU+vxbH4KVLI5z1dj1gxbXOQvRlGb8WtJcc2WDWRarWkiGoX7P7F6z6nOv/UfVzFi34rl/bXGQu5HcNIhPewPtbWybIPRluOF4lm4SaNa4u3KafUZeYPlT06Y7k8+7F1qCaG2gj2+mY4Htllnc3e2McJawmm0tAULfS5jPOcrWJDEZ11qJt3mPxclphSmoxvwXG2PiXkp7GjfcMkp7jLuV0ITv+2Iuooui6S2nla2WbVWK8NjnUc/gna5/A0mruBu11BsG0qOPRfBLJzuZNExzo48ZccTgKhtRRvE4DZU7BXeV4r1F0oVy93M1Qgz+DxLUzSkzMvxarfeQyN9ls97ehvR4BI+VyXaR/wBPuFQ+rgN/r8zFQK+Fa/6PGpo+j0lKXd9e0iT87DPokSdfmW3joRaiAn26L3Os+XHESfSyu81/zVSK+z/a0HU1APWtOzySK1lY4DlW5e+2bYTgtC5kWVXm5e4LdZUx/IadkGzlFw9IWbr3a000wwk1rUoyIkkNxmI5kaP5UdOmn+YHMTIsxejcbpHDOuLmTiLYw7H2rWjhbVzi5xDWtAqSQFCC70vm9Y8y8lp3TVsbrN3OYv8Aw4xwgu4bmYuJc7YA0VJJ2ALq93Nns02OzeXt7uJWQ67JYVfW2jzMGRHnwlw7RtxcZcacwa2JHabSkrNJmSVpMhWOSfPHQHULy+g5ocrbye70jc3M8DHysfDKJLdzWyB8TwHsrxNc0OAJaQe1ePXegNRcttRv0pqyGOLMRwxykMLXsLJQS0teNjtxBodhFFWni1w8zDlQ7l7mP31Ph9NhyILcy8uYEiZGmWdgruYqorcVta/OTGQt1SjLQiRp4mMC9YfXJoHo2tsG3VmPyGbzmefMYbS0ljjkjggHp3EhkcG8HGWxtANS5w7FkTkryA1BzsffPxVzBYY6w4A+aWMva6R+0RtDdtQ0Ek+Snapgp9H/AHDUWqd6MGMv73rb2f8A4cQcP24/KRpo7Qmp6/8AxVt+/WfR0C6rO7UOO/MSfgU7+EvD7I+KT24B3+Z0eXfjwqmOL9TV8uB8D9VNqS58SUptvzfN1+b266DXB9oR10aQ6z7TS8WlcDk8L9HXXRl9rlil8YXNOHw/Dc7h4fhVpXsUnenDkDluR8mVOUyNtf8Azk6Et8KNzODw2kHi4gK1rspuWO5vm2j+Njec+xBn/GPuSepoSep/jRd+PQfqG6dpZP6ltA+k7/ZXBdp/V9otTXMyNv051FsH+t8h2D/OZle+5IER+mDiaTIu38QdqOmhaeDXs8Og/Ph0luI+18zzqni+kOpO3yhbIebgH1MrIU2fNeN/wFYixPDckz7JajD8MoJWR5PfSih1VPXxyckynjJS1qMyT2sx2Gkmt1xWiG0JNSjIiH6NdZ660ty40pe6313kocXpLHQmW5uZ38McbBsG81c5ziGsY2rnvIa0Elay8Dp3L6ozMGn9PWr7vM3L+GKJjaucd5rs9FoAJc47GgEkgK6lgnpHZlYVsex3O3VoMPkOtpck0uN1Td4/W6lqpqVZyyKtdfbL6RtrNGvt0Gm7mN9tvy+xmYlxPKHRmWz9u1xbHdXs5s2TkGgdHbsPtAY47uJgcR2KbemOg/UF1aMutZ5u2sJHNq6K3jExj72ukfRhI72kt8ql9vhgWLbLennuJs/UZrBy1GKYJLgRbF96sjWVmbs0n1G5XQnVtNuJM9CSgj1EHun7mJrfn79qDpbntn9O3eDfmtRRTSQNZcPgtwyHgFJ5Wglp38TiFnzmXpfDcu+lTK6CsMiy/jscW6NshMbXyelXbGwkA7dgG+ixzFtN6K+9t+B/sE+77g/U42WXiHpO3jtK1IOjbwnYN3cFfsxZKf8AwkLYtC7f4tsqLt0LTruDaezwH5t9WOcfturJ9Tx/SvH7e3/UtutomBA+ohMPg/M91s/+ekViXH6SyyK4oMaoK9djfZLa1WPUVZGSkpFnc3Etmvq69jXQvOmzZCG0a9O5RD9IN5csgjlurp/DBG1z3E1o1rQXOPuAElavYWVDWsA4iABTYrj5+jf6oRf/AON9yP1Hqv8Ap+eMbf1ycrv1zbf334FUfmvIfkj9xaf+Dh6oX5m25P8At1X+GD+uTld+ubb++/AnzXkPyR+4n/g3+qF+ZtuT/t1X+GD+uTld+ubb++/AnzXkPyTvuL6n6NXqikwmR/M53DNtbqmSQUynOSS0l3GpUUpHnIZMvBZl2mfQdf65eV3FwfPNtWldzqe/Tf5E+ash+TPvhUP359P7mhxdwlncjkFx+y/a7BZF3AxxrJL1yGuEu8tEuqr67SO4tZPS0sL7NS0PtMVzA8wNF6pvTjdPZCG6vwwv4GVrwt3nb2CoXylsbuBniTMLY91fKofC8F5UBEBEBEBEBEBEBEBEBEBEBEBEBEBEBEBEBEBEBEBEBEBEBEBEBEBEBEBEBEBEBFU/ZXOKfbXdnAc4yOhrMnxyiyGI5kFHbwo9jBl08pXwsx5UWU26yp+Al0n21GkzSbZ6DE3Pnl9nea3JjUvL3S2SvMPqjJYuVtneWsr4Jorlg8SINljLXtbKWmF4BFQ/arz5d6kx2kdc4vUeYtobzEW103x4pGB7XRP9F7uFwI4o6h7TTZwq536nexkGfGw/k9t5Gjy8Vt6ampcscqmUpjNQJDRysQyXsZSTaIr8SQqK8oiIkLS0kxqK+yJ6iMpYXOd6Qeac0sWuMdf3V1jhcuJkfIx/h5Ox4nnidIyVjbmMEkua+Vw7VM3rM5aW13bY/nLpVjH4ae3ihujGPREZHFa3FB8AtcY3Hs+TBUHdk+Zm+nH+kq8UwW3qXMKrshfyKZiljTV8lF0uZ5KbKA/auMKsIzM1pkkpU2tJtKIlFoNhfUD0IdOfUzn7vWPMrH3g19cYttjFkYLqeN1o2PiMErLdrxBI+J7y4iRhD21a6qjZy36h+ZfKvHQYPTM8DtOw3Tp3W0kUbvGL6cbDKR4jWvAFC1w4TQhXps3rOIG/ezVJy33X26RZUruLwJttcxGLBzIqmK2+iHIq7H6odYk2EeomL0M1GZJb+cNBfLrL9cvTbz9yPQ7yX1Y21zsWXmjtbeYwCxuHuYZWTwe0teyB91E2vC2nFJ6PaFsU1Jacg+Z/L2357a3xLZsebJj5ZWteZ42AhpjkERa54ifUba0btXA4uckeJt3nkbY/jVgU6gRPprfIp92zjbeP1z7VJHVIMpcmQg7K2lPkntQaln2Gepj3dZPSr1rae5bS9Q3Vpqi1yj7XI21jBZ+2uvJY3XkgjrExh9ntY2Vq5rWAuGwLx8l+cPIzIanj5bcoMZJbMlt5JnzNtxAw+EK+m53pyuO4VOzeVaa9RX/vfbmf7zxL/BqtG6n7Lj/yN6P/AJXJf6fcKDPVv/x8zH8la/6PGpo+j5+3b6/2WGf6y3EBftz/APmfLj8bK/8A0qkZ0Af/ALN+PafekVrpzPLba7kVdbjUjjiLHDN58svUIbUaVSYkbMLdFnD6dVFMrHXm9PaaiG4O35dYXm90vY/lbqFrXYnP6Cx1m4uFQySTGWxgl8nhTtjkr2BpUJjqi+0TzZuNXY4uF3j9RXU2ze5jbuUSM/u4y9tO8hXVfUf24rt59o9t+V23TaLSJX0kNGROQ0+a65ht+bbsSc6SCPuPHL0jjuF4oS+oz6ENNn2VHNPLchOdWreinmo91pfy5GV1g2U8LRkrPibLE2v+fWfDcM+O6FoFSVN7q60hacxNBYjnfpICaKC3aLgs2k2k/CWPNPyEvoO+Lxu7irYvHbktn/GzMmMnxKa/NxyS8yeYYW+8v6nyesQf33VgzNti3ZYNRxpKSJba9C17TMht06oelDln1YaDk0brm3ZBqWJjvm3KMaPasfcH1SH0q63c+gngJLJGV2VAUM+U3OLVPJ/UDMzg5XS4d7m+1WhJ8K4jG/ZubKBXw5BtB2HYSFc69Q6isrfbTAOWG0Wb5jRU+QxqCJlNXUZJbV1dOq8gYa+obtMCNJbjsWUSS4liQaUl3o6nqfUakvsvNUWWA5sao6J+duBwmQzuGlvJcdcXFlbzTRTWb3e2WhlkYXvgkYDNAHE8Jo1tApm9V+Lvsho7F88dB5LIWuPumQNuI4p5Y43xTtHgzcDXACRjiGvIA4mnbtXL9JjLMqyd7e78ZsnyHIyhLxT4P69uJ1r8Ibra/N+G+Ned8nzf2Xbpr7R4PtsdIaR0rjuXh0tisbjDO/JeJ7JbRW/icIbw+J4TW8fD2VrRfXoWzuczMmovnm9u7vw323D40r5eGrTXh4yaVO+m9Wet9P8AGvvR/lG3K/wnuxvE6dv+C+gv91cF/wB32igHzL/251F/S+Q/0mZXvOSH+bDxT+8Haj+k0Pz59Jf/AKvef/3g1J98LY/zc/8AJnZf0Xjf8FUV9IjC6WffbvZ7LZYevKdjGcXqXlpQt+uhXi7CZaPMEZGphco6ppHcWhqT3EM+/bf8wM/i9LaI5bWT5I9P5GW/yFy0Ehk8tmIYrdj6bHNj9pe/hNaODTvose9BmncfdZDUGqZmsdkrdtvbRE0LmMl8R8hHxS4xMFRvFQoNcqeSe529O6eZN2+SXFXh9DkVpR4vhldOlQaatrquSuIl+TCYcbbmWcpbZrcecJSz1IiPQbFejnpT5RdP/JzAtwGKsbrW+Qxdvd5DKTQxy3VzPcRiUtZK9pdFBGHBscTCGihNKqNPO/nBrXmHrfIx315cQ6etruSG3tGPcyKNkbuHiexpAfI+lXOcCdwGxRdjx7Ww8woUe3svLT3SEw2Z04m0q8DkEwl1KCV/XeIl5dXmKxrWuv57O1a40YZXxRcRHYwvLa08iwtFFfXfE23ZcTAesGh7wK99AfurhK8FEZKSou4lJUlSFJUWpGlaFESkqI/EjLUe9o9Ju0EGhBBBBB3EEVBHlC8rtxBrUVrUUIPcQdoKv1Yt/mkbf/JvlP8A2g2g/Nxqv/1uLL/eqw/7lt1tDwX/AJEZv6Huv9OkViKns7Gksae8p5sisuaOfX3FNZw3FMzKy2rH2pldYw3kGS2ZcKWyhxtZGRpWkjIfpDuIo52yQTNDoXhzXNO0OaaggjuIqD5Fq8jcWta4bCAFkjcKNvvWf5k7WzeQ1x6je4fG3jlDdlsRt2t3dzMmRHyQ69xLEyTj9U3bwT+qWX/vKZrzhMuvJUhBGaTEbNbZHkxo3KN09Dpy2yWo3AEwW8LKsrtAe7hPpEbeECoG071cNmzK3UfjOncyA9pJ2+b+2rrXp1VHJ3ajnvgOI7lep+3zx203K2Q3Tt4uO0eVW9zW4tcYlOofKu7qLKu7avNTqZqmoy0khwldxH08cT8xp9MZfQVxeY3S/wAw5S1voGl7o2tL2yB1WtIa13ZUjaKUVRtBcR3jQ+4M0TmHZXu7d6sEWe73rt5ge5e5u3GY89L/AGhqc3zBuBllDLzJzHkU0G5loYXVaSkOSayNGQRJU2ntJJFoJARYnkRZezYzIw4GPLugjrG4R8fEWivFs2OJ31VGLs0/ikjMxjqd1d3kVUfSW9QPnVur6i3GXa7dPlZvfm+BX2VZBGyXCsrzC4m1dmceqcX8HbwJkhRulHfIz8pxPzF69CMUrm3y+0LiuXOTymKxVjBfxxMLJI42hzauG1pA7R2jeF9MXe3kt+yKaR5Ya7CfIow+r1yc5FZ/zI5U7GZxvVuHlezOG773bmJbY3eQzp2HY65UKJurXU07zy4sRUBDiia7Ul2ko9Bc/KDTGnLDRmKzllZW8WZmsG+JO1gEj+L1uJwFTXt2r4ZW5uHXctu57jAHDZXZuVpcZaVLQEQEQEQEQEQEQEQEQEQEQEQEQEQEQEQEQEQEQEQEQEQEQEQEQEQEQEQEQEQEQEQyIyMjIjIyMjI+pGRloZGXtIyHIJBqNhC4IBFDuV3ngxy+wZWFu8X+RMiC5h9pHlUuH32Qkb1K5V2ajN7DMhfWZ/CNpkK82vlGZG04Zp1LtQadIn2iPQ9zH+n8fWF0rx3DOYNlLHdZOzsiG3Xj24ozKWTBQSPMY8K8t90sYDqHieHT36aOfemDp13Jjmy6J2BmY6K1mn2xOjk32k5Pq0JrBIacJNKijSPTZl6SD9pkLljtNvBURsFsZCpEKJfVjl3Pp4ry+8mIlpVTmI1tFZQrRk1pJztIiUpQtHQv229hiNMNxfO3Q2RdzHtYgyV9nMLWG6kYKF8kFxC6S1e9w+UDSWAkljWjYqvqDoRdfZY3mhc/BHpmZ5cxs8RmfC0mvCySN7WyNaDRvEK0AqSqucnrLbLiRwrTxuqslbvsqvKL8VKWA5Iju3U9c+UiRkOT2UOKpSK2vjtJWaEqIvn9qCI9TMsI9IOJ5tdbXX+7q0zGIkxeicbf/OFzMGPbaxeDE6Oyx8EsgBuJnuLeNzajh4nkigCvznJe6M5EdO55R2N2LnOXNr7LCwkGaQvdxT3EjW7I2NHERsG3haK7aQN9L3pywri923Wal+tXOENi32whr0WXJ/8A9Xif9IYoudGQpzwhH/8AV3P/ACV5D1Ff+97uZ/vPEf8ABqtGQPst/wDyN6P/AJXJf6fcKk9XH/H3MfyVr/o8amj6Pn7dvr/ZYZ/rLcQF+3P/AOZ8uPxsr/8ASqRfQB/+zfj2n3pFaI3J/wAZe5f+UfPP8LLcbveVH/CXSX+6uH/7utlAXV3+2GY/pe9/0qVXH+AfLnE8NqLDjnvjJi/xaZMqZFxa3uU+dT1Lt0g41nit6aiPyaK4SvVlw/msPFp+z1LVf9pV0S625gZq06punaKYc4MMIpL+3tjwXN0y0PiW9/afHvLUikjN80RINeAAy66XOe+D0/YS8pOZD2fRC84220su2KIyjhktpq7oZa+g47GPqD61RVbNvSVj3+UuW21G7lXW7dXUlctqBZ16r6dRwpKvNVHprWBOajWkVtK/vBuka0loSlKIhhnQH22J03o8YXnXoi/uOalhEInSW83skN3NGOHjubeaF0ltI5wHi+GeEmpY1tVfGouhOLK5o32h89DDpK4eXCOSMzvhY41LYZGPDZGjb4fGK7qkhej9QjM9vNouMeFcWcbuY1xkik4rAbr25LMqdVYzibrMh65uvhjNuG/ZPMdjTZ6GaleBELW+zE0NzS54dXWpOszVmPlx+k3/ADhJ4ro3xxXN9kQ5gtrTxAHSMt2O4pJAKUFKkqtdVepNKaE5NY/kniLhtxlv5sxrA4OfHb2pBdLLw7Gl7m0aDtJOwUXmvR8/bt9//a4j/wC6WLr+3P8A9W8t/wAfJ/eaqJ0C/wAJqX8e1/5JVpnfT/GvvR/lG3K/wnuxuj6dv+C+gv8AdXBf932igvzL/wBudRf0vkP9JmV7zkh/mw8U/vB2o/pND8+fSX/6vWf/AN4NSffC2P8ANz/yZ2X9F43/AAVb19P7kvQ8eN1LKHm8pyDgO4kWFU29wlKnGscuYUjzKS7lsp17oCFPOsPq0M20Pd/UkmR7PPtMekrUPVJyYtrjl/Ey45maYnlubS2JDXX1tKzhu7SN53TODWSwioD3xBh2uBEVeljnFjOVGtprXUjzHpfLsZFLLtpBKx1YZngfxe1zHnbwh/F2EGYfIf01pG6uV2u7XHXN8Tfqs4kqv5+NWMknKdNhNSTr83HLyuW423DnKMlGw62o21HqRkXQQZ6YPtY7Lk5o6y5KdVuAzcGe09ELKK/hiIuDDCeFkV9aTBrjLEKt8aN4a8AVBNCs+82OkGTXGcn15ymyVkbPJP8AGfbyGsXiPFXPgmjJAa/YeBwIBOwgbFNXhHx/v+Ouy5YnmtPQwc9ssku7LILOkeRZJtYT0lX1Oh60VHZdeTHh6JJk/mt+wa//ALQrqb0x1S8+xrLl5kclc8s7PE2kFlb3TTb+zztYPanNthI5rS+XaZvWf3gbFI3pw5V5PlNy9GE1BBax6olu5pJ5IXCQSMc75IGSgJ4W7A3c3sVnf1MKbbum5HqbwFuoizJ2I187OodEmKiuj5O4tXatxqERRWLKTA7FvpSRGazM1fOMxvV+yYzvNPPdKMc3M19/NawZueHES3niGd+PbTc6X5R8DJeJkLn19EBrTwgLX91jWGksfzbppcQMupLBr71kIaGNuOI0JDPREjmcJd2kmp2kqc2Lf5pG3/yb5T/2g2g11ar/APW4sv8Aeqw/7lt1JnBf+RGb+h7r/TpFYKktuPV8hllXY89CeaZXrp2uusKbbVr7O1aiMfpJqBNV3qh2331q7b/Bj8X9hZa+/Oxu6vqKeihwZg8I0t7kNbBG1Wb1bC49bMQchnXddBnVL0d+iceYhWFxSWMo5zcV8i85ib5zajUkxEfA53E8uudmdk1v/NjkNttdPaSwNJDqh28NcBwlw3FvCdhV0TQS3uKhFqeLhHpNrv8A/YVUj7P/AOlhye4wcjLzkpyMxOl2PgWO2mRYDh+1N7MrXNx8resZldNsLyXTQJHZS1FRHj6GlXnuOqWX0CIxTeoDmppfVGnI9NaclffSNuWSyTtBELA0EBocR6TnE+QCnau2GxtxbzmecBtRQN7T5fIoi7S+stz33q9VTaXGqDMU4/tHdchazZuBx0x6qqPxJPb93JEY5NROeXXrs5V6mu7pBzzeL4ZwiNsm0J7ReGW5M6BwvKq7ubiHxMuzHOuDePc7xfFDOMU20DK7OCm0b6leePKXk2SawGkJk4eHZurQlVVyHA8G25+1HYxQ7fV1dT0tllNFl1nV1KGGoEXLMt2yrb3J3GmIyUMxnZ1tMdecbIi7VrMtC8BSLa/vsl0ty3GRc58zYnRtc6tSyOctZUnfRoAB7QF9SxrNQjgpQip85H7O9WR/VM/zjnM3/Lpln/vmxm7lX/w4wv8A8BGqTk/9YS/jfsBQJF/LwoCICICICICICICICICICICICICICICICICICICICICICICICICICICICICICICICLRSUrSpC0pWhRaKStJKSovcpJ6kZDs1zmOD2Eh4Owg0I8xG5cOa1wLXAFp7CvcUm525mNQSrMd3Hz2jrSSaEV9Xl9/DhNIMtOxiM1PJmOnTw8sk6DH+oOU/KjVuQOW1TpbTeRypNTNcY2zllce90j4S957+Imvarmx2tNZ4e29ixGYyltZ0oGR3UzWAdzWh9G/3IC8lPnT7Wc/Z2s+fa2Un/dFlazpdnYP9ddHps55+S4kj8CNRkQvTH2NhibCPFYi3trPFxepBbxRwQs/FiiayNp7yG1VAubm6vrl17fyy3F6/1pJXukkPne8lx9+ilRwp3nwvYLfeJuLuAq2TjjOJZJSLOlgosZ3x1rEWzEJMZyTFSbRrP5yu/p7hDT7QHkDr/qY6cZuVnLP2H6VPzlhdj2uZ0EPhW0rXyVkbHIeKg9EcG09oWaunbmDp3lhzMj1ZqkzDEtspoj4TPEfxPFG0bVuzy1Xn+XO6mKb2b/5nuVhB2SsavY1A3BO3hogT++tpocGT50VD8lLZfEMK7T7z1LQ+guvol5Nay6fumjT/ACl5geyfS3GPvDN7LKZoKT3UszOCRzIy70Ht4qsFDUbVT+feucFzI5p5DWGmjMcPcsgDPFZwPrHExjqt4nUHE0027RtUjPT85TbV8aF7nK3MXkSfxtPHTqPqCoatNSq0zylfE+ZOh+SeslPbp3a9fARY+006OOcnVtBpCLlJ808WDN8bn225db/848Hw/D4YZeL+DdxV4abN9VlzpV53aI5OfPP0yN0DfugMXgxCTZGH8XFVzabXCm+u1QEzG0i3mZZlewPMOBe5flF3A85BNvfA297PsYfnNkpRNvfDSU96dT7ValqY2UaEw95p3QeB05keD5yxuDx9pNwHiZ41tZwwS8DqDiZxxu4XUFW0NBWiizqC8gyWoMhkrWvstzf3MzKih4JZ3yMqNtDwuFRXYdi8y6bZNuG72m0lClOd5EpHlpSZr7kmRkae0upC7YhI6VrYa+MXANoaGpOyh7DVUd5aGEvpwUNa7qdtVO1zjhzH232DY3hhZTk2P7frqo1zKxOmz/Io1/UY5NNKWLiTRMONwYcMm3CWtDL3e21qrTpoNdsfVV0L81OpWXkNkMTiMpzRju5LaPIXeGspLO5vogXPtY7x7XSyzAtLWukj4HyUaHVNVJo8pOoLSPK4a+tb+9tdLGFsr7WK+uGzxW7t0roQQxjaEOIY+rW7fIoNyZMqfKkT50uXYTpi/Nlz58qROnS3P6uRMluPSX1F7O9R6DYTbW1tY2sePsIYbfHwt4Y4Yo2RRRjujija1jB38LRVRrmnnup3Xd1JJLdSGrnyOc97j3ue4lx90lXFfT85SbWcaHN0F7mqyNKcuXQKqPxfqGrXUq1tSZPxROTofkmSj+bp3akNXX2mfR5zi6trTR9vyk+afEwbr03Ptty63Hy9PD8Phhl4922vDTyqWfSxzq0RyedmXayddAXzoTF4MQk2RtIdxVc2m3dvqFBDc25hZbnW4uRVJu/V2UZfmN3VnJbJl/4G8urKfB+IaJThMvfDykd6SNXarUtTGxblHgL/AEVy60tpbN8Hzph8HjLS48M8bPGs7SCGbw3ENLm8cbuAkDiFDQVooyazyFvndTZfLWHF7Je5C7mi4hQ8E00j2cQ20PC4VFTQ96uU7wcxtms44WUWwlE5lR59XYtgtPITMo2o9N8ZjpN/WHZYpsHVqa1SfYryi7vcQ1RciOhLnvy46/Mp1Kak+Zf6tbzLZi4j8K7e+78O+NYOKAwNaHfHHiHh7CVMDXvUBy+1H07W/LDGuvTqiKys4nB0IbFxwcPHR/Gdmw0PDt2bO61Ueh6kZakepGRkRkZH0MjI9SMjIbkRUbRvChGdqqJhO72622rZsbfbjZjiEU1d/wABTXUlusSoz1M0VUg5Fa13e3taSYxlzB5K8nObDvF5maWwWcuuHh8W6tI3T07AbhoZOQOwGQq7NN691zo6PwdK5fIWFvWvBFM4R18kbuKMe40KePDznHufVb6UNdvVuTdZRgeaNJxWUu/XC+Dxu2lukVPeNHHiRjZR8YaW5CjMyJkzMa4euf7PDlBnunXJ5LkBpPHYfmVgXfOEQshKJb63iFbmzdxyP4i6IOdC0AHxQ0VpsUneQPUprSy5mWtnzGy9xe6ayLRbOM3BwwSuPyUvotbQcVGvJ2cJJVM/UI2UoNod9LKzxW7qbCj3JXMyddJEtWbG2xe8kOKdt4Fm0h155iFJkrU7FU4ru8tRJ06ajLf2ZHUDqbnl05WdhrTH39rqPSwix3tUts+C3yFrG0Ntp7cuaxr5GRhsdwGN4fEa5wO2isvqr5d4rQvMue9wlxBJjcu59wYWyB8tvMTWVkg2uDHOJdGXHceHbSpq9Scv9nq/gVO44Pryg9yJOH3lG2lukaVQ/HWGWTrmP3WZ2BOEz8G+nuV5PRepae0YNzvQ5zyyP2ktv1W2/wAzf1UxZy1u3Vuni98KHHRWr6W/gcJd4rDRvi7W0NRuWQsZz95f2fS+/lHK68+l78fPCAIR4PHJcvlb8px1pwOFTw7DUUVrZJaISk/EkkR6fIRENwjj6RPlUJmghoHaAqvbQb/b6cfbeZfbF7wbibSWtj5X1nIwbJZtRHtFMEomV2tV3PU1o6ySjJC5Ed1aSPQjIhR8xgMFqGEQZ2ztruJvqiVgcW1+K7Y5vuEL7RTTw/wL3Nr3bFdu9Kf1KmNqueT/ACR588hNyMqx9nZjL8KqsnzCbd5mcC7u7OpkMQKyigEUCmblMR3FLcixWyUZaK8RiPmty0OV0GNN6Bx1tFcG9jkcyMNjq1rXAlzjtdQkUq4qpY6/8O78e8e4tDaVO3eoT8PeZNXw15tvcrYW2FFvNArMpz6TSUN/Mfpn41dlkuchGSY/OSzMZrMjar5X3lciNJS3r0SStFFe2sdGy6z0R9E33UllI6KIOc0cQLowPQeNnEwkbaFte+mxeW0u22l4bjhD21Pn29oVWuJ3Nuhb9WHE+dvJm+PGseuN08yz/OrOHCmWsfHIt+w+ipqYMKMl2a9X1LTiIzfYRmltBHp7BSNW6InPKeXQmmY/FuGWscUTSQ3jLCOJxJ2VdtJrTaV9ba8aMl7bcGjCSfN3BRl54bq4PvnzN5KbxbaWjt5t/uRulfZTiNw/Der3bGlsFoVGkuQZH3+Mpeh/NX84hc+g8TfYLRmMw2TaGZC2tWxyNBrRw3io2FfC9lZPdyTRmsbjs95RNF2LyoCblU/C9ocxz2tXb0SKtNc3KchG/OnqYV8SyRG42bTcd5adO7oZ+IwlzL6guXXKnLswOqXXxy74WzCOGAPHhuNA4Pc9jTu2gbvdWDeZPUNy75VZxunNT/ODss6Bs3DBAHtDH14TxukYCdhqBWnavlmO0ucYNFOwua1p6rSokOWVW+cyLHUZkSSlattPMJUf7I09vvMh6eXXPzlhzQvBitN3z482WkttrlghleBv8P0nMeR2tDuLuBX35ddQXLDmff8AzPp67lhzZBLLe6YIZJANp8Ih72PNPg8QcewFU2GZFmtaAiAiAiAiAiAiAiAiAiAiAiAiAiAiAiAiAiAiAiAiAiAiAiAiAiAiAiAiAiAiAiAi1BFoCICLY42l1txpZaodQttZEehmlaTSoiP2HoY+kUj4ZWzR7JGODh5wahdXsbIwxu9VwIPmOxTwyf1BN4sq2DRsROqMcZaeoY2KW2csLlnd2uNxkIa+BOvUgocWVJit+S6+l1ZKQZ6IIz1GufSP2Z3InRvUu/qTx17lX3TcjJkbbEu8P2O3v5KkzCUfKyRsefEjhLG8LwCZHAUUmsz1U6/zfLD+rS4t7RrH2rbaW8Bd4slu0BvB4ZHCxzmjhc/iIIJo0EqCWmhEXuIv6Q2KkkmqjMN1FqOtAuU1HKb0DyotARARP/Ij8DI/YZH4kZew/YANEW9516VIemS5EmZMkmSpEybJfmzJCi6Eb8uU47Id0Lw7lHoOkEUNrbMsrOOKCxiFGRRMZFEwftI42tY2vbRor2rtLJJPM64uHvkuXn0nvc573edziXH3Stg7711QEQEWpdPDp9zoB271xQLQFytSMy8D0BcUqniC5WgItQResoM7y/FYEytxy8lVMSfJbly0RSa73H2kLQlSVutudhGlZ66EWosPVfK/l9rnKW2Y1hi7fIX9pE6OIyl9GscQ4ijXN4toFKk07lj3VvKnl7r3K2+a1jjIr/IW0JijL3PDQwkGjmsc3iII9Ek7KnYVJHZTdWzyqfLwTOJDV03awZCa6XNabJ2USEKOTVzCQlLT6XWSM21dpKJWhfKIa9S3IjCaFxcHNblfC/GXOPuozcRQudwx1cBHcw1JcwtfQSN4i0tqfIoX9S/IXC6CxcHNHllHJjjZ3MftEMT3FsJLgIrmEkl7KPo17akba17FHjcbEzwnMrnH095xGXilVji+puVssifiGZ+1SG1klXykJecoNfM5mcu8dq53CL+WPw7lo3NuYjwSjyAuBLR3KYPJjX39ZnLfHaqlLfnNzDFdAbm3EXoybOwPI4wO4rxAyUsooCICICICICICICICICICICICICICICICICICICICICICICICICICICICICICICICLY64hlpx5wzJtptbqzIjUZIbSa1GSUkZnokvYOQCTQbyiyEeG/2dbk9yn2ww3erJt39rNpNvM+qIOQ4oxGdk51llnQ2LfmxrB6PUMu0EA1o6Gy5NJ9tZGlxCTIyEetZdRemNK5SbC2tnd3mRt3lj60ija4bxV3pnzhtCNoJVbtcJNcRiV7w1jhUU2n8Ckdu39lp30osTn3mxfJjBd1chr4z7zWJZZj68LO7kseNZWXkJ+0rIs10/moOY5HYJX01pLqLcxHVNgZ7xsGdxk9pbuIHiRv8AE4QfhOaeEkD9qCe4FfeTT0gbWKQOd3EUVkPihwN3V5Q8x0cI51hH2W3YjOZzDyL8eaqwfLGLbAaWwu7Sssq6vYkyzclM15pacSk2jJxK+7t6jOGq9eYrS+jfpwxpvcSfCLPCcBxtlcGtcCSBsrtG/ZSipFvZyz3Xsh9CXbWvZRXvf0VHkfrp/Ox2e/JLLP4L0GD/AK1umv1TefnI/wB8qr9Hrj8oz3in6KjyQ/Ox2e/JPLP4LD61mm/1TefnI/3yfR6f8o33in6KjyP/ADsdnvyTyz+Cw+tZpv8AVN5+cj/fJ9Hp/wAoz3itf0VHkh+dls9+SeWfwWH1rNN/qm8/OR/vk+j0/wCUb7xWn6KjyP10/nZbPfknlf8ABgfWt01+qbz85H++T6PT/lG+8Vr+io8j/wA7LZ78k8r/AIMD61mm/wBU3n7uP98n0en/ACjfeKfoqPJD87LZ78k8s/gsPrWab/VN5+cj/fJ9Hp/yjfeKfoqPJD87LZ78k8s/gsPrWab/AFTefnI/3yfR6f8AKN94p+io8j/zstnvyTyz+Cw+tbpv9U3n7uP98n0en/KM94qyt6iXATNPTm3tx/ZDOtwsc3JuMg28qtxGbzF6y0q6+LCtrvIKRqtdZtIsV12U07jy3DWglI7XSLXuJRFmrl3r+y5j4STOWFvJbQx3DoS17muJLWsdxeiTs9MCm/YqXfWT7GURPcHFza7PPRQmxqieybIKjH48huI9bzEQ2pLqFuNMLWlaicW22lbi0l2eBEZisay1NBozSmQ1ZdRPntsfbOmdG0hrnhtPRaXEAE13k0Vk631XbaG0jf6vvIX3Frj4PFdGwhrnjia2jS4gA+lXaRuUi18V8gb1JeX0xEk9DUdfZER6HoemsT26CHkfXbpGWnBp7JEkVp49t+lUQ29dekH0pgMiaj8tB+kRPFbIVl3Jy+lNPgRlAsz8PHqUMyHLuuvSLTwnT2SB/l7b9KuHddekGmh0/kQf5aD9ItVcVshSWp5dTEReJnX2ZEX3TOGQ4HXZpEmg09kq/wAvbfpUHXXpBxoMBka/y0H6RbU8WMgUWqMvpVEXQzTAsj0P3dIg5f11aSYaP09kgfLPb/pF2PXVpBpo7T+RHnmg/SLcXFXIv+ltP+99p+4xx9e3R/Zp/I/n7b9Kuh67NH/qDI/noP0i1PipkWn/ADupv3vtP3GH17dIdun8j+ftv0qfXt0ef/sGR/PQfpF8lcWr5J9p5hSkrpoSoFkR9fkOIRmQ7N66dJuHE3T2TLe8TW5+9Ku466NIkVbp/JEfy0H6Rd1Q8bMpx+8qL2Ll1ST9TPjT0JKDZpNwo7qXFNa/CaJ81Ce0/Z1Fv6p6z9Car01f6YvtP5D2S/tJIHEzWx4fEaWh1PF28JII7ditrV/WToXV+lMjpa8wGQ9nv7SSEnxoDwl7SGvp4lfQcQdm3ZsVQd2dnX9y7GotKu0hU8yvhOwZpy48l/4uObqnWO04zTpkbJq0LuIuhDEXIHqLtOS+FyGCzVjc5HH3dy2aERPjZ4T+ENkr4j21D6V2V2nasQ9P3URacmMVkcLmrG4yGNvJ2TRCKRjPDkDQ15Ie5uxzR2dqpQXFXIj/APm2nL3f/D7T9xjPX17dIH/9fyP5+2/SqQB67NHj/wCwZH89B+kWv81TIv8ApdTfvfafuMc/Xt0h/wCH8j+ftv0q4+vbo/8AUGR/PQfpFp/NVyIi65bT+3/+Ps/6XwY4+vdo+v8As/kfz9t+lXb69mjq7MBkfz0H6RbFcWb9J6KzClT0I/nQLIj6+3rE8B3b11aTeKt09kzTumt/0q7Drp0k4Vbp/In/AN9B+kW8uKuRH/8AN1N+99p+4x1+vbo/d9H8jX+Xtv0q6Hrs0f8AqDI/noP0i2K4s36DIl5fSp18NYFkXyH4xC6Ds3rq0k/1NPZI030mtz96Vd29dWkXD0dP5E/++g/SLX+avkPj+NtOZf8AB9l4Hpof+5PDqOh67dIbvo/ka/y9t+lXH169H/qDI/noP0i3/wA1TIv+l1N+99n+4w+vbpD/AMP5H8/bfpV0+vbo/wDUGR/PQfpE/mqZF/0upv3vs/3GH17dIf8Ah/I/n7b9Kufr26P/AFBkfz0H6RfP+azf93YeYUnfrp2lBsu79Y4muo+n16tJcPGNPZPg7/Gt6e/4q7/Xp0jTi+j+R4e/xoP0iphuZtRY7ZIpnJ9xDtSulyUtFEjSmDY+FIzUbhyGWiV3adNNRm/krz4w/Ox2Sbicfc2BxojL/Fkifx+Lu4fDe6lO2tFm3kvz7wvOq4yFticfc2LsdHG9xlfG/jEjg0BvA51KV21VKRnZZ4QEQEQEQEQEQEQEQEQEQEQEQEQEQEQEQEQEQEQEQEQEWhkRkZGWpGWhkZakZH0MjL3GHmRSZm8zeWM3ZrC+PCN/9yKrZPb6HMr8X27x28l0VSzFnWMu0fZs11ziJVwSJs11TXmq+9Es0p6C2WaM0mzMz6iOPtnZu4IL5ntDnVAABbXY3YADTfRej2y6MQg4yImjYBs9/vV6D7OQ1zAtub8K5xSw3Tl8cY+IZYjfCbeyryVt5M82okoxCG1ItVLr3stLKjiOMpZUb5RUPmZdncYwv1HO0fFod0F220GpDNH7MGhomHpDxDRu3w+DiBJ2cXD20VUwYu/auJvF7PQ8Vd3k92qj768GbVGPerJvLkOyWSTsUyCpwjbaqy3IMKsXqaxYzr6ksmcmYOfBU2+ie5BeZbmddV9xEepC4eQ9lNc8prK2zcbZrd88zo2SDiBi4m8Gw9gNS1fHMSFmSc+Elrg0Akf2e+r52ye4O4Mr7MpuNnkvPMwlZ4xx93imMZxIv57uWsTYtvbJizGr1TpzUSoyUkTayVqkiLQYLzePx7Opu3sGQQiwOQtx4QYPDoWtqOHdQ9oVZZLJ8xmXiPieGdvasOKdyd5NuVnwTnI7fBcOIh5yLFVuPkHkx3HCM3FtJ+J1SpZ+PUTHj0vpgS8YxtiHnefBZ+BWs67uuH+Fk99ZlXqAbgbgU32eDZnNabO8vqM1lYDx4elZjW306Hk8l6bCaVNdfuWnCmOuTD/bVGrVftENeX2Px83UPe2M0EL7IXF2BG5gLBQ7KN3bOzuV038kjcO2RjnB/CzaDt3BYav84/kd3/8AeD3q+l/KJkHv/wB9CZX0b05+r7L8yz8Ctj2q6/KP99Zmmwuf5/M+zOXOeTM6y+Xnidis5lpzeTfT3ssTLa3HlMNSk3q3TnFIaYLsSvu1JHTwEMtQY/Hs6mWWDIIRYe3xDwgwCOngg04d1K7aK57eSQ4QyFxMnAdtdu9YZbHJ3k2/V10J7kdvi7DjMtuRoq9x8gNlhx1lHmLbT8TqSl+09RM12mNMiRzxjbEPJ2nwWbdvmVrC6ut/iv8AfWw+SHIwi1PkJvSRf5Rcg/dQ5+jenD/9vsvzLPwLn2u6/KP99fFXJXkVqzpyH3oLWXBL/GNkBakc2OlRf7q8DI9PlHI0zp3bXHWW4/xLO4+RPa7qv8K/31meeu/n+fYj6SfFXJMRzrLsVyOxzHjc3YZDjl/OqbqwanbfPvzm5ljEdRIkNznvnukozJxXUxDDkPj8fec28rb3cEMts2G8ox7A5opKACAdgp2dyufMySR2DHMcQ/ibtB27lhFZTmmaZ3Yt3GdZhk+bXDMVEFm2yu5mXli1BaW461DblzXHHURW3XlqSgj7SUtR+0TdtLGysIjDYQxQQk1LY2hoJ76Dt2Db5Fab3vkPFI4ucO81Xn2XnozrciO85HfZV3tPMrNt1pZEZEttadFJURH4kPrPb291C62uo2S2zxRzHAOa4dzgdhHkK8t3aWl/bPs7+KOezkFHxvAcxw30c07CKgbFXzYK6up25MNidcWc1hVbaKUxKmOvtKUmK4aVGhZmRqSfUj9git1W6d09juTF3dY6ws7e6F3bAPjiYxwBlYCA4CtCNhURurHSulsPydmvMRjLC1vBf2wEkULGPAL9o4gK0PaFrv8AXV1A3NsI0G3s4UdNRSKSxFmOsspUuJqtRNoPtJSz6mftHz6TNP6fyXJO0usjYWdxdHIXgL5ImPeQJaAFxFaAbh2L79J+lNK5fkpaX2WxlhdXpyF4DJLC17yBJQAuO2gG4di8ztPfXsvczCo0u7tpMd67joejvznnWXUHrqhxtR9q0n7jF7c/NM6Zs+Smprqzx1jDdR4yQteyFjXtPe1wFQfKFe/PfRujsfyZ1He2GJx0F7FjnlkkcDGvYaja1wFQfKFUXkfc3FZmNGittrGvbPHm3TbhS3Y6FO/HzE+YpKDIjX2kRa+4hh/o1wGAzHLbJSZextLuT54e2s0TXnh8GI8ILhWldtO9YR6NNM6azuhMxLncdZXsrcoGh00TZCG+DGeEE7hXbRUhxiJuXms5yFjs/IbF9tKVynjs3mosVCzMkuSpTi0stEoyPQjPU9OgkLrXJ8nOWuLZk9YW2JsrR5LY2+zsdJIRvbFE0F76bKkAgVFVIvXVzyN5Z4tmS1hY4e0gkJbFGLVj5ZSKVEcbQXOpUVNOEVFTtVVU7Jb3GRGrJmEnoWqfxmUfafsIzS6ZGenuGCX9T3TQCWtxMxFd/wA2jb5drFgKfqU6Y4pSyLTrpIxucLCNtfccAR7qr3gmN5NiG3V7WZTOKZcpRfTWpbU05xpjrgrNgkyTUpRKbUjUi16CKXNHWmieYnOTE5rQ9sbfT5fYwujdCIOKRs7eMmOgqCDStNqijzR1hormBzbx+a0RZex6dcbKJ0LomxAvbKBISxuyjgaV7e1QQhZRk5yIjR5HeG2qaz3NnYvmgzOSRHqXd16dBtNyGjNGi0nnGIxomFs6jvZ46/wffRbUc7oDQUeGvbmPCYptw2wko8W7OIUiJBBp37VLfkrYWFdjWJO18+ZAcduZSHXIchcdbiCgNKJK1IMjUkldSI/aNffRXisVldZahiytrb3UTMfGWtlY14aTO4EtDhsJGyo7Fr96MMNhs3rvMW+atLa8t2Y0Oa2aMSNa7xCKgO3GmyqiCrKcnWruXkl6pR9DM7KQZ9PD2+whsNj0Zo2JvBFiMY1vcLeP3exbFGcvtARt4I8FiQzuFtH+BbTyfJC8cjuy/wD7J/2f+kPoNH6RO7E44/8Ay8f4F9BoDQjhsweKI/8Aho/wLevLspcLtcyi+WR6aJVZv6dPD2+wfFmg9ExO44sJjGv7xbMr5exfJnLfl9E7jjwGID+8WzPdUseMVxaWrGVwrSdKsWWptW60qa+t9xk30vNPJQtZnohaT1MveQgR1u6fwuEuNP5XDW0FpcvhuWOETGsDwwte0uDd7gRQE9hKgH1s6a0/gMlgb3A2dtZTTWtw14hYI2v8NzCwkDeW7RXyqMN/e5BBv72FHyG6JiJbz4zPbYyNPKbfUSCL53gReHyCb+ltO6WyelsXkrnE44XNxj4JH1t468TmCtdm9Te0fo7RmS0hicleYXFuu58bBI8m2ZUvcwcROzeVJfjFZWVknM/rGwm2Hkqria+NkuSPKJSSNRN+YZ9pKM+ughV1vYjEYlumvmm0trXjdccXhRtj4qbuLhArTsqoV9bWBwWDutODCWVrZiSGcv8ABjbHxkPIBdw76DdVRqvsnyVq9v2msiu2mvrm0bJtFi+lBIROfShBJJWhJQRERF7CE0tM6O0fPpjFTT4nGvm+brY8ToGE8RhYSa03k7Se1TP0doPQt1pDD3NzhcXJcnF2ji51uwuLnW8ZLiabSTUk9pK9DiuO7tZojzsfkZC9CJRoVYybR2JXkouhpTJfW224pJ+JJMzIWnrrWnIjlu8W+rWYmHIkVFvHbNlnpvBMcbS5oPYXAAq09e6t6eOW0vsmqrbDMylAfZ4rVs09DuLmMBLAeziAqvdSNmt8mGXHvrknktNuOrbZyttThoabU4s0kb+nRCfAYtsupHplvbploLAxPke1gc/GODeJzg1oJ4O0nesYQdQvStPMyL5qa0ucBV2M2VcaCvod5VVI82xTxuXNXNlnZN0r/dPN9ZyyeatkNKV8Rr3GtOhlrr4DBdzjMS7rRbjmW0HzQ6/YRDwDwuF1q5wHh0pTcaU3qP8AeYrCydYrcXDa2/zE/MR8MHhgQ+G+APDfD3cJBBp3qFMqzs7FLX1jZTp5NEZtFMkuSPKNX0jb8wz7O726DZJZYfD4lzzirS2tfE9bwo2x8VN3FwgVp2VWzjG6fwGDfI7CWNpZuk2PMMTY+IA7A7h3gdlVwx71VUBEBEBEBEBEBEBEBEBEBEBEBEBEBEBEBEBEBEBEBEBFkUekH6Y/ED1CeMfJKfkOQZuvljgrNxQ49QFkblZimJLtahFntznUClguMleR7ewYkQJPx/nNNOR3exJGZGUdub/M7WHL3U+Njt44BpKcte93BV8nC6k0Rca8JaCHDhoSCKqu4ywtLyB5dU3AqN+wdxp+FWPdu7G542cjsJtdzMRkTL/YDeWtd3DwR1LUeRZTtv8AIVRslx5BTkKjIRapiOEwt1JtKadQoyNJjOGSih1LpyeLGSgQZCyPgy7wBKyrH7Nvo1FabaghUhhdbXI8QVdG/aPMs9P0+fWG2I9RxW5vHHbijyLiDvInFr2TtlDmoxK8lTKJyIqM5leIJYifi1OyPFZcpMl6tdaX8wvM0UglmmBPMLk7neXHsupMi+PMYbxWiYjxGgOrXw5NvGGPAoHg79m8hXhZZOG+LoYwY5qbK098dhp3K2db/ZrcITujk+dcmfURsbaquLydlmX2E2vxHHtwskcsnnJkubkN5eSnWYsmahJ6vsNJNCU/MLRJEMmQ9Sl6cXFY6Y061krGCOMAyPiZwigDGtFSB3E7e3evCcFGZDJcTONTU7hX3Vc+5b4Bxp2s9Czk3t5xHtaS82KxHjnuRSYpb0OQqyyHYSITcpq6lP5Et+Sq2sXrUnTkOmtWrpmMYaRyGpcrz1xmR1cx7M7NkYXSNczwyAacIDKDhHDSgpuXuu2Qx4mRlvTwhGQKbfurBz4e8D+SvPvMcq2+42YrUX1nh1HFu8uuMlvo2OY5jsCzdkRaopljJSonptnIiupZYQXeom1H0IjMTk1jrzTWgLOLIallfHFM8tjaxhe95FC6gHY0EVJ2bVaVtZT3ziyGmzaSdyzg+Xvp98jd5vRw2z4TYRDw53fXFsR2cpraLZ5G1BxZM3CYzbV6Ue9Uk23mkKT96Vp98EHtH8wtN4bnJda2vnTDBSzXDmlrKvpKasq37/cruu7OabGi1ZTxQ1o8mxY1f6Nx6nndr9RbI6d2v+M6H79f9iElfrJcsPj335kqg/MV93x++VkBXfGrdHiF9ng3Q497zsUUXcfb/YzMImRMY3aIuqZDthnf1pG+DsmySmSk4kxHcZF0VqXsEfodTYvWHURa6hwpkONuL+MsL28LvRi4TUdm0FVn2eS2wzoJacbWGtN3esPX03uDOYeoTyQxLYPGrpzE8fapVZfuZnDcVE17EsEqijtT5UCM8lcd+7s5TzUOEl0jaKQ+hSyNBGJhcyNdWXLzTU2fumeLcF/hwxVoJJXVIBO/haAXOptoCBtVsWFm69nEINGbye4LKB3aqPs+HpUXcfY/craOm3r3rq6WulZLCt8Nmb6ZzDXLaStqdlE61OXV4tMtWzN1uMjyvvatEoIhF/Ey9QnNeA53GXb7LCPeQwtkFrEadjA2jnhu4k127yrik+ZscRHI1plp3cR93uqqOn6pf2esuzXgbX9Xo6E//S1j3Rxb7aGla/CdO11RHr7NNRV/6rOoX9fOrQ/9Of3efuXz+csNX+D/ALxSf+0iWuO3vpd7B3mIQCqsSud5ti7XF6soiYBVuO2OK2sukrygoIkQyh1jzTZNF0b7e0vAWz02xXMHNG/gvHcd2yzuWvdWvE8PaHGvbVwJr2719M8QbFhb6pe37ywYBOhWktFGSUmpR6EkjUZ+4iLUz/UIh2a1z3BjRVxNB5yuzWue4MbtcTQecqWOxu12YUmQVGa2kWJFpplXLVHQqW2qepqZHcRHdVFI+9CHDPwProIGdT3PHl1qPSGS5a4W4nn1JBexB5ETvADoZGukaJTsJaB2duxa/eqPnjy+1PpS+5bYOW5n1Bb5CLjf4ZEAML6yNDz6xburuJXabt7NZrm+by8iokVaq5+urIqDlzkR3vNhx/Ke1aV1JPd4H7RQen7qL5Zcs+WNvpHVUl63MxXdzI4RQOkZwSycTPSGytN47FSOQHUjy35ZcsrfSOphffO8V3cSu8KLjZwyv4mUd303jsXSYBsTn2MZtjOQ2jdQVdUWjMyabFi268TCPpeU0R6rX8gufmz1Rcpdacss3pLBS37szkLF8UIfbuawvdu4nHY0eUq6Oa3VTys1py1zWk8MMj87X9k6KLjh4WcZ3cTuweVdNyc/56Uf97bX/GE0XF0Sf8M8n/TT/wDIQqs9D3+wOZ/pYf5GNVN4/ukra69aoUxl5OzOtVmy72Ea56ojB1ZyNeqmVEkyRr83uIy94wp1aW5HPHEzatM7dDSW1qOJtaNhEz/agym520F9PS4SD3LC3VpbPHPPHzasdM3RsttahrmA+jbiRwuBH2F4JJdTbQjyKj7EvknZOPKR+O/modcS8lDa4zKHUKMnEMJSaW/JSrontLTTTQSJucd0a4mKNko0v4DmNLCSyR7mkeiXkgu4iPW4ttd6kDcYvoqxUUTHuwJhdG0sJkdI8tI9EyGpIefhg7Qarzd7lm9NGhcbJLXL61qS2uO4U74hth9t1BodbJwzNCiWkzIxeOl9BdOGo5G32jcfp68nge14NuI3PY5pDmu4RtBaQCO5XrpPl50yapkbeaMs8Je3MLg8eC8GRjmkFriwmooaFUvh6fGwtPD4yN/RfQf9EZtyBrj7j+Qf/wAgrOmfr8wX9f8AMpv8mVMflD/zXw//AIclf8XtDXP0O/7baj/o6L/LuWuToe/4gZr+ix/lSqVbL7SRc8VNvshedZxqrfOOmOw4bD1pMbbJ55tcgjJTEOM0ojcURkZ9S9gz11Ic/wC95VR22l9JRxy62v4+Pje3jZbRFxYxwj3STSOBDGkEDYSNqkF1J9QN9ysbb6T0gxj9aXsXiGR7Q9ttE5xawtYah80jgeEOBDRQ02hVNkZ1x0xqQ5AgYtHtTiqWyuTApUS2lOIUaFpRNkocOSSVF9PwMYVs+WHWNrK1ZlspnpMf47WvEU14YnBrhUEwxlojND6tKiqwRacqur7W8EWWyuYubOK4bxhtxfGJzWuHECYWOHh1BFG0FBRVOxKFtbuLj67epxGqKufefgSIsqtix57DrRNqWh3ym0rZNaVkaFFoengMJcwMtz55PatZgNQaiv3ZVkTJ45I7iSSB7XFwBbxuIfwkEPaaitKrCfMC+518n9YDT+cz1+cvCxk0ckVzK+F7XV4XMLnEPAILXA1FdhXdYjgFRt9Dv4uKqM5FzJdsYyLOQlRR3W2FtwYpH3k65BiOu9TP5xkYtfmDza1BzcyWJvtdsPzfjImQSutoyPEa57XTy0oWtnla0AAeiCNg2lW5zB5r6k5tZDF3+ufTt8dAyB7oGcJe0vDppKU4BNK1vcG1ANN6jW/xkzaU+/KeyTHlvSX3n3Vdsn5zjqzWo9fM69VCaVv1s8r7O1is7fE5hsEMbWNFI9jWNDR2eRTSsutvlzjrKHH2mCyzbWCFkbB4kWxrGhoG7yKtOzO2Fxtr+MCbewr553JxVR/gCcLyvhkfO8zzDPXu7emgjX1H88dM852Yf6O2t5anHOl8Tx+H0vEOzh4QN3bVRr6i+eGB50S4mbB2V1ZjHska/wAdzHcXiOqOHhA3dtVDGLTFkW5BUK1Ghu2zGZDeUn6RMKspC3SL5VISZfqjZFfaidpDlAdUsAMthp6KVgO7jFvGG18gJB9xbH7rUsmjeRzdVwgOuLDTVvKwH4/s0TWH3HEH3FLLebcaVtjBo8XwyLEgyJMRfw8hxhDrVXVxFfDtIjMKSbSpbzhKNS1Eehlr4mIBdN/J6x53ZTKa85kTz3dpDcDjjD3Ndc3Mo8RxkeDxCKNpAaxpFa03AKBXThycsOd2XymtOYdxPc2NvO3xI2vLX3NxNV7jI8HibG0UoGkVrTcFGZG9O6CPO1y2Y8h9t5p5p9iO60tt5tTbiOxSDSgjQsyLTwE2JOnDkhIIg3T9tG+F7Hscxz2ODmODmkuBBdRwB21r2qa8vTNyNlaxrcFHG9jmlrmSytcC1wcDUO27RtrvFQpDRT7uMCl+1dC+tXyqXbNrUf6qlGIkXgp1xBvYMi0DzC0eB9wKHN8wR9bXhNFGMzcbQO4NgDQPeAUKE/RL7hDZK71j51s8d6x85++tR1XCAiAiAiAiAiAiAiAiAiAiAiAiAiAiAiAiAiAiAiAiAin76Z/Oe+9Pnlfhu+DDU2z28s204VvTjMJWr11t3aSmlyLGIyrVty5xOWXxsUzIz7POQX7YLA5maFt+YWk5sG4tbkW/KWzz8GZo2NJ+LIPRd5aHsXssLw2VyJf4s7Hebv8AcWRn6tXpLRuecSn9Q707LDGNxbncjHKm1zzAaixiRIm6ERqE2iuzTEp/WNFzmNBSiJYQZHYcnym+rbra++OPKXm27QT38vOYjZbaG2lc2KVwJMBrtjkG8xE1cxwrw1O8EUr2Sxvtn88s6F5G0fG8o8v31by9ID0vefuPc9dkN2852Iz/AGK2/wBnMnuMgzPL9wY8WiOZGRj1vTPYxQw2J0mVbzrZ61Q2si7WkMGtRmZFoeROcHNDQFxoK+xNjf29/kL2JrY44avoeNrg95IAaGhpI7a0C8GMx94y9bK9hYxlak+alAvO/aXshwnJfUXrqjHJcKytsX2Pxar3FajPolR2b2TZyJuPwrBpC1sFZQadLhqQovMaS4kj01Ienpnt7225cumuWubFLfSOhJFCWBoDyO2hdTdsNCuufeDehoO5m0e6rqWxDbbX2WbcptpCG0J46b0ElDaSQhJfXNv0SlJEREMVZ4k9U1sTtPzlbf8AJaqkz/Z8/wAkVYC9IH1EWPTn5QSM3zCBYW2yW6tLBwfeGHURyl3NNXwpzs2izSoiGaTmv47LlOG/HJSVPx1mlKkn1Gf+cHLt3MbS4sbNzWZu0eZbcuNGuJFHxuPYHgCh7HKi4y+bYz8Un8E8UPk7isnr1evV12areDDN5wn5b0Bb3bhZRiP4hSttbGDZ5TGoUuvSckl2cCbDkJp4MWMSGpHxLaXCcUlKSM9TKMHKHlDmZNdeBrbESfMlvFJ4omBDC7cwNII4iTtFDSm0q4MnkYxZ8VrIPFcRSn3Vill6vXqcGov/AKzd1NO4unkYx4a/8BiV39UHLH9S2vvv/fK2/nLIflT9xZTeMbw7ob9/Zss63W3lzW23C3GyrYjNX8iy67KKmztnou4TkKM5JKGxGjEbMSOhsu1CS0SXtEWLvD4vAdSkGKwsDLfGxX8QZG2tGgxVNKknaSSrijlkmwhklPFIWHb7qs4fZh93sQ285yZngeTzWK+z3s2NkYxhL0l5thubkeOXNNlj9MhbqkpVJl01PIW0gj7lrQSUkZmRDMnU/h7zI6GgyFq0uisr7jkA20Y9rmcXmDnAHyKmafkay5dG40L27POKfsKHfrfbE5/sf6lXIafmkGUmk3vyeTvDt1kCmnvq2+x3IO1UquhSnEk27NxWWfwshoj1bPqRdvUXjyQzuPznLTHR2Th49jELeZmziY9m5xHdIPSB7fOvLl4ZIb57n+o/aD/Z3K0wv+0/78gf/rowy2N58x+8VTVm4+v/AP5nriT/AH6cZP8As5kCEXT/AP8AGHL/AMje/wCWV15v/V0f4zfvLCRE21ai0URKSpJ9SUk0mXvJRaGX6xjs1zmOD27HAgjzhdmOLHB7fWBBHnCm5s7vLj8zH4GMZVZMU91Sx0w4syao24NrXs6mwaXiJRNTGknopJlooupaaddZ/UV036ss9XXWtdBWUuR09kpTLLBCA6a1nd6/oVHFC87WuBq01BrXZrC6i+nLVeL1Xda00TZzZDTWRmMskcQ45rWZ/rtcze6Nx2scK03FUq3R3gyI82tW8Iy+Yzj0ZuJFj/V6m/gnpLLXbLkRzcbNS0Ou9dfAxnTkf08aOZyzsJeZen7eTV8zpZZPHDvFZG91Yo3hrgAWt2U7O0rPnIvp60j/AFZWU3MrT9u/Vk0ksj/HDvFbE91YmvDXAAhvZvHauPtluXn9zuFiFVa5XZzq2dcMMTIbymjakMq17m3CS2R9p/IZD1c7OSvKfTvKLUOdwWBsrXMWuOfJDKzj4o3jc5tXEVHlC9/Onkpyo09yl1BnMJgrO2y9rYOfFKzj4o3ilHNq8ivnBXY8nOmZ0evX/k21/wAYTRSeiX/hlk/6af8A5CFW10Pf7BZkdvzsP8jGvf7F0VXh2C2u5du8+Rzokp5xtC1eUzUV7xsttkwSibdlypncklKIzSRlpp11xR1R6nznMbmlj+SenY4i22uIm8Tmjiddzs43EvpxNiiho4taRxni4q0bTFPVHqvMcyeallyd0/HE6OyuI42kgFz7q4a1z3F9OJsUUfDVrSAS1xNdlPB2vJ3MpUpS6aqpq6ASv7namtvzpRskeqPPdN4myWtP0iSkiLwGU8F0R8trKybHqK9yN5leH5R8TmQxcZG3w2hnFQH1S5zid5qst4Hoh5e2Nm2PUuQyN5lOEeIYDHDEH/CDBwOcW12AucSaV7aKqu2G6xbrqtMPzCigOOlXrmKJhK1wJ0MnEMyEuMPqdOLKb84jQtBl4dOuhjBXO/kT/UHHY8xeXGUu44jeNh+UIE8Mpa57CHsDRJE7gIex4INduyoWBeeXIV/IZljr/QWUu/ZXXgiBeQ2eCXhc+MtewN8SNwYQ5pB7jUEqJuX481imfW2OsOKdj1V8hmM4o9VnGU+lTCVn/VJQehifXL/V0mvOVeO1hcMEd1f4svkaNwkDCH08hO0Ke2i9XTa85N22rrpoZe3uGkdKBsb4rYy15Hkcdqk1yh/5rYf/AMNyv+L2hCLod/221H/R0X+XcoR9D3/EHNf0WP8AKlffj9KZu9ssnxSK821aR3bNlSforJu2jEcOSfUlGlTpm3r7NB8urWxudM86sDr29je/BSx2zgaVHFay/Kx9wIZR9O0FdOrPHXOmOduI1xexulwk8drI0kVaTavDZYu6oa0Pp2hwPaoZTK6ZUS5NTYMLizq15yDKYcSaVoejK8pR6HoZkvt7kn7UmRjY9Y5bH5+yhz2KlbNi72Ns0T2mrXMkHEPdbXhcOxwIO5bJMZm8ZqTGwahw8rJsVexNmie01BbIOKnkLTVrhvDgQqmbTbkv7eXqlSfMkY5aG2zdRUmfcyST0as2E9fv8XuPuL9k2Zl46DCfPvkzac4NLiG04ItYWIc+ylOwOJ9a3kP5OWgofgvDTuqDhDqA5K23N7TA+bw2LWdgHOtJDT5QEVdbSH4slPQPwXgdhNa1b3YNa2vkbn4XbWFnDcgtPTY8CdJWceGSe5FjUpac1RHItPPZTp2mWunTrHDpl5oYTAmXkbzJsLSxysVy5kL5oY2iSWtHW90XNo6T8jK6vGDw12ikaOmXmXpzA+NyS5mY6ztL32pwhkuIIxxzk0Ntdl7drif4GV1QfVr6QIjKjNcwJCSRlmRkgi+aSbuyIiIummnxPT7gmjLy15dukL5cDhjITU1sretfzam8/lly5Lqv0/huLy2Vv+jUquM93c3JZkdvbWVp8OdcUf6xnSZnkd6C7/JOQ655ff7dNNRBTrU01pvTjdOfR7H2ViZnT+J7PDHDx0Ozj8NreKnZWtOxQO61dNac05c6dbp7H2Vg2WKcyezwxw8ZDyBxeG1vFQbq1oouO2r1Dnkm7jp73qnK505CNdPM8mykGtvX2d7ZmRfKJzQ4O21Rywi01dnht7/BQwF3xeO3ZR3uOofNVTgtNO22ruUFvpW8PDbZDT1vCT8Uuto+F3uOA9yqmPmGK43v5R1N7jN9Fh2sJtZseZ2vHHTI0ckVVpEJaH21MPkfY4np4n4HoWujl5rvWXSfqe/0rrXE3Fzp65eOItq0PMfox3VtLRzCJGU42O27ANhBJ128u9e616U9VX+mdY4qW4wty9viNFWcfh1EdzbS0LCHsO1rga7AQCFTyn4vymJKZGXZVXtVbJk4+zVo8h15tJ6rQqZLeW3HSoi6qIu7Tw6jLmoeuCwu7M2nL/A3kmdkFI3XJ42scdgIiiYHSEdjSQ2tK1FQswal64Le6tTZ8vcFcOzEgox904SBjjsBbDE0GQjeATw13ghVbzxuhY2XyCNjBxVUEWnTGrlQlm5GU2zOYQ4aHVfOdUbpH3KPxUMB8qJ9WXfUvi73XQnbqye+dJcCYBsgL4JC0Fo2NAbThaNwUdeV0+p7vqOxF5rPx/pRPlWyXHjDhk43scRxN+D6NOFuyjaCit5p+iX3CG3F3rHzrcK71j5z99ajquEBEBEBEBEBEBEBEBEBEBEBEBEBEBEBEBEBEBEBEBEBE/ofcBFOnhx6kfMHgi/Ijcfd0H4GGWEtU602vy2InKNupst00m/MjUcpxt+hnP8AYXmO1siIbp9XCWYsXWPLbR+u2h2obUOvWijZ4zwTAdgLhseB2B4dTsovZa391Z7IXeh3HaP7XuK47uR9pV9RXOcYXj2Nwtkdq578JyHIyzDcNuZ2QpW6nsVOhJyvJ8hqIc1BdUH8KtCT69vQY4xvTTy5sLr2m5dfXcYdURySNDNnYfDYxxHf6VfKvdJnr1zaAMae8A/skqwrlGUZLnGTZDmuaZBb5XmGWW8u+yfJ7+c9ZXd9cz3PMl2NlOkKU7IkOq6exKUkSUkRERDPVra21jbR2VlGyKzhYGsYwBrWNG4NA3BUZ7nSOL3kl5O0ntWYbsln+Axvsx24uGSc7wqPmMjjxvIyxiT+WUDOTuyHre4UxEboHLBNsqbISWrbHk+a4RkaUmRlrDvN4/IO6nLe9bBObMZG3rII38FA1tTx04aDtNaBXQx7PmEs4hxeEdlRVYa4mWrWXHbjRmXHHmo7DTz37c62y22677vNcSklOafKZjsXuIoSSB5VxQL7KcbZSbrq0ttI0Na1qJKUlqRFqZ9NTM9CLxMz0LqOACTQbSua0WcHsJSXkL7L9c1thS29ZZHx6zuZ9W21bMqbAoi9w5c1uSqFYsxpKGXYRechSkkS29FJ1Iy1g9n54JOqFkkb2Pj+cYhVpDhXwgKVFRUHYfKrtt2uGC4SCD4bvvlYS+DZdlO3+RYbnuDX1hi+aYXa0mUYnkdW6bNhSX9M7HnVthGWXQ1MSWEmpCiNDqNULI0qMjm1fWdrkLebH37Gy2M7XMkY4VDmuqCD7h39h2jarTY50bg9ho9pqPOs1rbXlBwe9dnhnebTcv7TGdkeTex+KzMptMpkz4NPMxWbU1y23939tra0WhFpidihnvtqZ1TikIUptRKIkPJhPktLa45E6zZl9HskvtMX0ojawAuEgcai3ma31ZB/FyCneKbWm7I7i0zFsY7ijZmip8h7we5YV+dUlFjOaZNjmLZlXbi4zQ5a/U0GfU8CZV1WZ09fdIYg5NX1tgpc6BDtozZPoadM1oSrQz6Ca1hPPdWcVzdQutrmSEOfE4hzo3FtSwuGwlp2VGwq1HtayQsaeJodvpSu3fRZjfrx7hbf5P6R/FeixnPMJyO8rM041nYUlDlmP3FxDTF2+lMy3H6uusZM5DMR1Pa8s2+xpRkSjIzLWG/IbH5C15uZWe6t544HQ3lHPje1prKKUcQBt7BXb2K5sy9jscwNcCeJvaO5YYAmgrXQEWhkRloZEounRREZdPDoY5a5zTVpIPk2LlrnMdxMJDu8Fa9C8CIvuFoBJJqdpQkk1O0lVC2leYjbm4S/JeajR2rthbr77iGWWkFr89x1w0oQkvaZmRDEnPu1ur3krqazsYpJryTGSBkcbS97z3NaKlx8gFViTn1b3F3yW1Ja2kb5bl+NeGsY0ue41GxrWgknyAFVF5JTIM/MKVyFNhzmU4622t2FJaktoX8dMV2KWypaUrIj10110MYg6NMZlMRy5yNvlba4tbh2Ye4NmjdG4t8GL0gHgEiuytKVCwj0V43J4zQ2XjyVtcW0rsoHASxvjJHgxioDwCRXtCqbs9LgZ7tNdbfOyEMWMKLNr1oWZdxRZr3xtfNJJGRqYRMSaHDIvm6fKMJ9RFhk+VXP7Gc3o4XTYa5nhnqK08WFngTw13B5hIfGD6xPkKwp1D47K8qOf9hzVtYnPxF1PDcsIGwyRNENxDXaA8x+m0Hfx7NxUPbyjtcasptHcRVxLSvUppxpwjJLpFqTUllX9tjSCLuSovfp4kNh2mtSYHWWGttT6enbcYO7Ac17TtbWhdG4fBkjJo5p21FdxWxjSuqcBrfCW2qdPTtnwl2A4OafSYTTjiePgyRk0LTvpUbCpb4Le7SbXYbEyiNPVPyK+rULkwVPFIunJDau5VWlttttivh+cgjUpRGo06H18BAXmnpTn/zx5jXGhry1bZ6MxV6RHOGlloGOFBclznOfcTcBIaxtGh1R6NarXxzQ0vz/AOefMe40VfWot9LYm9cxkoYY7NjDsFyXuJfPKWHYGmlagBtVFa0u5OR5TKyCwMkybe5TPfIjLtb8yQlSWyUZfQaT01MTpwem7DSOibfSeKBNjYY7wGd7uFhBcQO1x2qdeM0vZ6P5cN0hi+J9rYYl8DD2vLYjV1BXa522g8wUpOS9jWT8ZxNuBZ105xq6krcRCmx5S20HBaT3OIZcWaEmfTU9Oog10W4LO4jWeoJcvY3lpDJj4w100L4w4+O40aXgVIG0gdigx0V4XNY3XuYmyVnd20TsYAHSwyRtJ8U7AXtaCfJVRrwbM7XA8hi31X99JBHHsIK1Glmxr1nq7Hc08Fp8W1eKVfdEzuZ3LjB81NIT6SzvoBx44JwAX284HoyN8nY9u5zd+4KbHNTlnhOa+kJtLZj5OaviW04ALrecD0Xjva7Y2RvwhTuCkhujF223Ewte5Nbcxai3ittMKJ0k/GTpWhaUdlCQpLjkxBftchPTsT16aEUOORt3zl5QcyByYzWOnyOnJ3Oka5tfBgirtvbeZwLWwuP8Jbu9LjJ4QDVzoXcjb/nLyf5kt5O5bGz3+BuJHP4W18KKMnbe28xBaIjvfE7eTsAdUmH5a6EZlofQ9PHQ/d+oNg7gKkDaFsYcACQDUV3quWz+77+BPJpLlT0rEpbpmaEl5r1I86ei5UVCtSXDcI/vzPgaepdS0OMPUJ092nNi1+kmnRHb8wLeMBrieFl2xm1scrhtbK3fFLvDqB1QaiLXUR08W3NW3Op9MiODX8EdNp4WXrG7RHIRumH8VLvJ9F2whzey31xbB6qTV5HilvBJ3JiOY5QQDS9HVHWXd9bxFoXpBZcWeimVlr3H0IiFL6Xtcc0c7ZX+j+YOPuuDCnwW309WSeINnssoI+We0bWzNNOEUcXFUbpZ11zQzlre6N13YXLrTDfJC+nqyRkjTQWkocKzOA2tkaaho9IuXq+MFjXQE5p8fYQIHmqrTa+NlsRfN7UJ18vz3Ed+nt0Fg9buEzOYbpr5os7q78N1xx+DE+Thru4uAHhr2VWP+t/E5bKXWm/mu0urnghuOLwonycNX7OLgaaE9lVGa/Uld9erQpK0LurVaFpMlJWhU59SVJUWpKSoj1Iy6GQmnpdj49L4yKQFsjcdbAgihBELAQR2EHYR2FTY0Wx8ejMPHIHNlbirQOBFCCLeMEEHaCDsIO0HYuFDmza5/wCJrpsyvkHoRvwpT8R1RF4EtTC2zWRe49SFRyGPx2Wt/Y8tb293afEmjZK0eZr2uA84oVVsnicTm7b2PNWtteWvxJ4mSgV3042u4f7mi5s6/vrNs2rK8uJzJlopmTZTHWVF/XNKe8tf6pGKdjNL6Yw0onw+Mx1rcA7HxW0LHjzPDOIe4QqVitGaOwU3tGFxONtbioPHHbRNeCNxD+Eub/ckKWMSyq08aE15WVcmaVA42UD4yMUwlfWTaiR8L5hOkrtLXTt8BA2+wmff1pnMmyvDivnEH2jwnmGnszxXxacNK7K137Fr+yWGzj+tB+UNndnHnONd43hSGKng04vE4eGnZWtFDdP0S+4Q2Hu9Y+dbJnesfOVqOFwgIgIgIgIgIgIgIgIgIgIgIgIgIgIgIgIgIgIgIgIgIgIgIgIgIvgcZg3SfNH30jIyX3uFoZdCPtJfZ4fIO3E6nD2Lii+46rlARX1fs9/Eza/lHzgsLPd6jr8txPYjAHNxq3DrZpqXT3maTLiJT43Kuq94lNWNbRIOTIJhaVNOSPKNZGlPaeCuoTVuU0todsOHkdDd39x4LpG1Dmxhpc8NI3Od6IqNoFaKsYS2jnui+QAtYKgeU7veUj/VX9czkDmW5HIbh1shjGD7c7A4tPyTY/In7XHF22bZlCjVxU+QG2lcuJVYfWGmSpuIw1HfdShCHPMLVKRbnKnkZp+zxuO1lnJZ7nPytZcsDX8McZJ4mdhdI7ZVxJA3inavRksvN4r7SIBsYq012k7NvmWMowuOX9ysutqVFQ22tpLiVuMpJJJbS6klGpCjSXTu01Em3A+se1W9UbgvqadT11WkzbdYUpp11lS476TRIjOKZW2p2LIbM0uNKM23EmZKSZdB0+9WvftG4+cdh3hcrd4eGhfIRaEXyEXsIgRfBuKwytTjbfatWvcrvcVr3HqfRS1JLU/cQ7F7nChOxcUC+46rlARARARaGRGRkZakfiQ5BLTUbCFyCQajeiUpSWiSIi8eg5c9zzVxJK5c5zzVxqV3+NZLcYhdQ7+iknHnw1GXarVUeWwrTzYktojInY7pF1LxI+pC1dZ6N09r/TdxpXVEImxVw3soHxPHqyxO+DIw7j2ioOwq0db6J07zD01caU1RD4uMnFQ4U8SGQerLE4+q9vvOFQfJKbKst2r3UwGRe5A6VHktLH8tpllKV3TFi4k/Jiw0GaStKqU4k/FRG0RGZmky+dBzQXL3npyL5rw6W0mw5PQ2SlL3veSLR0DT6cspFTbXUTSPVaRKaABw2sgloXQHPbkVzYi0tpKM5LSGSl4nPdUWUlu0+nLKdvs1zE09gJeaAB4Pow5SRdVdpEozPuPQiUZEfTuPr4l7NT0Gw5znUDCSWDd3eWn9gqtjbnvI4CTwDcK7Pc7/ACGm1bh0XVbUoSnXtSRa+Og7uke/Y8k0XZz3u2ONVuHRdU/VPTUj7dVdpqLoSjTr2msi6a6a6DmvmrurQVp3V308laV20TeeIgcQFK0Fab6cW/hrtIrQnsQcIgInTp49CJJamZ9qS8Ep1M+1Be4tCIck185NT5T3nvPlO1cCoru2mpoAKntJpvJ7zU+VbVISrTuIj08B2a97PUJFV3a9zPVNFu8Og6kkmp3rqTU1O9BwiAi29ie7u7S7veO/iP4eCp4O5d/Efw8NfRW4dF0QEQEQEQEQEQEQEQEQEQEQEQEQEQEQEQEQEQEQEQEQEQEQEQEQEQEQEQEQEU+/TV53ZL6eHKKg32q6N3LsPsqabg26mGRn2o06/wAHt5UKY7Ipn5CkRm8goLGA1KiE6pDbmjjSlJJeosDmXoO25iaXkwUrxDeNeJYJCCQyVoIo4DbwOBLXU2jYexe2wvDZXHi0qwihHk/CFkmbp5R9mw5xZa9yP3Ty+qwbcrLmo9pnUB4s+27vri1aabZWrMaaHSSq60t2mUJaW9EWtLyUEZLX9I42Yu16lNDWg03ioXz42ElsR+SmY1v+LcXAtb20cNncFXpHYO8f48hb4nbvFfP3q0R6tu8npQZhtxs1s/6duDrp73abKrCVbZrjWHWWOYZkWK2tNJiWVfZW2TnCybJLtdwmNKZf+GWyntc+enVKRl/lJhubFnkr3L8xZ+O3vIQGxvka+RkjXAtLWsqxjeGrSKg7tipuTlxz42xWQ2tNagUHmNdpVi8ZzVGQEQEQEQEQEQEQEQEQETQtSVoWpeB6dSHPE6nDXYueI04a+in+n+uOFxRARARARARARARARARARARARARARARARARARARARARARARARARARARARARARARARARARARARARARARARARARARARbTbbUeqm21H71ISo/1zIzHNT3lFuIiItCIiIvAiIiIvuEXQhw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Ai//9k="/>
          <p:cNvSpPr>
            <a:spLocks noChangeAspect="1" noChangeArrowheads="1"/>
          </p:cNvSpPr>
          <p:nvPr/>
        </p:nvSpPr>
        <p:spPr bwMode="auto">
          <a:xfrm>
            <a:off x="155575" y="-365125"/>
            <a:ext cx="1162050" cy="771525"/>
          </a:xfrm>
          <a:prstGeom prst="rect">
            <a:avLst/>
          </a:prstGeom>
          <a:noFill/>
        </p:spPr>
        <p:txBody>
          <a:bodyPr vert="horz" wrap="square" lIns="91428" tIns="45714" rIns="91428" bIns="45714" numCol="1" anchor="t" anchorCtr="0" compatLnSpc="1">
            <a:prstTxWarp prst="textNoShape">
              <a:avLst/>
            </a:prstTxWarp>
          </a:bodyPr>
          <a:lstStyle/>
          <a:p>
            <a:endParaRPr lang="en-US"/>
          </a:p>
        </p:txBody>
      </p:sp>
      <p:sp>
        <p:nvSpPr>
          <p:cNvPr id="2054" name="AutoShape 6" descr="https://email.gov.in/service/home/~/?auth=co&amp;loc=en&amp;id=118670&amp;part=2"/>
          <p:cNvSpPr>
            <a:spLocks noChangeAspect="1" noChangeArrowheads="1"/>
          </p:cNvSpPr>
          <p:nvPr/>
        </p:nvSpPr>
        <p:spPr bwMode="auto">
          <a:xfrm>
            <a:off x="155575" y="-144463"/>
            <a:ext cx="304800" cy="304801"/>
          </a:xfrm>
          <a:prstGeom prst="rect">
            <a:avLst/>
          </a:prstGeom>
          <a:noFill/>
        </p:spPr>
        <p:txBody>
          <a:bodyPr vert="horz" wrap="square" lIns="91428" tIns="45714" rIns="91428" bIns="45714" numCol="1" anchor="t" anchorCtr="0" compatLnSpc="1">
            <a:prstTxWarp prst="textNoShape">
              <a:avLst/>
            </a:prstTxWarp>
          </a:bodyPr>
          <a:lstStyle/>
          <a:p>
            <a:endParaRPr lang="en-US"/>
          </a:p>
        </p:txBody>
      </p:sp>
      <p:pic>
        <p:nvPicPr>
          <p:cNvPr id="5" name="Picture 2" descr="Image result for mpeda logo">
            <a:extLst>
              <a:ext uri="{FF2B5EF4-FFF2-40B4-BE49-F238E27FC236}">
                <a16:creationId xmlns:a16="http://schemas.microsoft.com/office/drawing/2014/main" id="{2ED3953B-377A-414F-9363-AD723AC6FB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05" r="4749" b="2"/>
          <a:stretch/>
        </p:blipFill>
        <p:spPr bwMode="auto">
          <a:xfrm>
            <a:off x="3449103" y="695913"/>
            <a:ext cx="2638368" cy="33123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87523" y="300275"/>
            <a:ext cx="8604958" cy="377006"/>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2000" b="1" cap="all" spc="30" dirty="0">
                <a:latin typeface="+mn-lt"/>
                <a:ea typeface="+mj-ea"/>
                <a:cs typeface="+mj-cs"/>
              </a:rPr>
              <a:t>GENERAL Instructions</a:t>
            </a: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87523" y="285143"/>
            <a:ext cx="8604958" cy="4501212"/>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mj-lt"/>
              <a:buAutoNum type="arabicPeriod"/>
            </a:pPr>
            <a:r>
              <a:rPr lang="en-IN" b="1" dirty="0">
                <a:solidFill>
                  <a:srgbClr val="000000"/>
                </a:solidFill>
                <a:latin typeface="+mn-lt"/>
                <a:ea typeface="Arial" panose="020B0604020202020204" pitchFamily="34" charset="0"/>
              </a:rPr>
              <a:t>Refer the list of EU-REX registered exporters by concerned Local Users (RD/SRD) of Local Administrator for registration (MPEDA)</a:t>
            </a:r>
          </a:p>
          <a:p>
            <a:pPr eaLnBrk="1" hangingPunct="1"/>
            <a:endParaRPr lang="en-IN" b="1" spc="0" dirty="0">
              <a:solidFill>
                <a:srgbClr val="000000"/>
              </a:solidFill>
              <a:effectLst/>
              <a:latin typeface="+mn-lt"/>
              <a:ea typeface="Arial" panose="020B0604020202020204" pitchFamily="34" charset="0"/>
            </a:endParaRPr>
          </a:p>
          <a:p>
            <a:pPr eaLnBrk="1" hangingPunct="1"/>
            <a:r>
              <a:rPr lang="en-US" dirty="0">
                <a:solidFill>
                  <a:srgbClr val="000000"/>
                </a:solidFill>
                <a:effectLst/>
                <a:latin typeface="+mn-lt"/>
                <a:ea typeface="Arial" panose="020B0604020202020204" pitchFamily="34" charset="0"/>
              </a:rPr>
              <a:t>Exporters</a:t>
            </a:r>
            <a:r>
              <a:rPr lang="en-US" spc="-50"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self-certifying</a:t>
            </a:r>
            <a:r>
              <a:rPr lang="en-US" spc="-40" dirty="0">
                <a:solidFill>
                  <a:srgbClr val="000000"/>
                </a:solidFill>
                <a:effectLst/>
                <a:latin typeface="+mn-lt"/>
                <a:ea typeface="Arial" panose="020B0604020202020204" pitchFamily="34" charset="0"/>
              </a:rPr>
              <a:t> </a:t>
            </a:r>
            <a:r>
              <a:rPr lang="en-US" dirty="0" err="1">
                <a:solidFill>
                  <a:srgbClr val="000000"/>
                </a:solidFill>
                <a:effectLst/>
                <a:latin typeface="+mn-lt"/>
                <a:ea typeface="Arial" panose="020B0604020202020204" pitchFamily="34" charset="0"/>
              </a:rPr>
              <a:t>CoOs</a:t>
            </a:r>
            <a:r>
              <a:rPr lang="en-US" dirty="0">
                <a:solidFill>
                  <a:srgbClr val="000000"/>
                </a:solidFill>
                <a:effectLst/>
                <a:latin typeface="+mn-lt"/>
                <a:ea typeface="Arial" panose="020B0604020202020204" pitchFamily="34" charset="0"/>
              </a:rPr>
              <a:t>/</a:t>
            </a:r>
            <a:r>
              <a:rPr lang="en-US" dirty="0" err="1">
                <a:solidFill>
                  <a:srgbClr val="000000"/>
                </a:solidFill>
                <a:effectLst/>
                <a:latin typeface="+mn-lt"/>
                <a:ea typeface="Arial" panose="020B0604020202020204" pitchFamily="34" charset="0"/>
              </a:rPr>
              <a:t>lnvoice</a:t>
            </a:r>
            <a:r>
              <a:rPr lang="en-US" spc="-40"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for</a:t>
            </a:r>
            <a:r>
              <a:rPr lang="en-US" spc="-6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exports</a:t>
            </a:r>
            <a:r>
              <a:rPr lang="en-US" spc="-4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under</a:t>
            </a:r>
            <a:r>
              <a:rPr lang="en-US" spc="-7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GSP</a:t>
            </a:r>
            <a:r>
              <a:rPr lang="en-US" spc="-30"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scheme,</a:t>
            </a:r>
            <a:r>
              <a:rPr lang="en-US" spc="-8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shall be required to furnish information on shipments under such scheme on regular</a:t>
            </a:r>
            <a:r>
              <a:rPr lang="en-US" spc="-8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basis,</a:t>
            </a:r>
            <a:r>
              <a:rPr lang="en-US" spc="-6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as</a:t>
            </a:r>
            <a:r>
              <a:rPr lang="en-US" spc="-60"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per</a:t>
            </a:r>
            <a:r>
              <a:rPr lang="en-US" spc="-8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DGFT</a:t>
            </a:r>
            <a:r>
              <a:rPr lang="en-US" spc="-5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Trade</a:t>
            </a:r>
            <a:r>
              <a:rPr lang="en-US" spc="-4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Notice</a:t>
            </a:r>
            <a:r>
              <a:rPr lang="en-US" spc="-3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No</a:t>
            </a:r>
            <a:r>
              <a:rPr lang="en-US" spc="-8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49/2019-20 dated</a:t>
            </a:r>
            <a:r>
              <a:rPr lang="en-US" spc="-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11</a:t>
            </a:r>
            <a:r>
              <a:rPr lang="en-US" spc="-85" dirty="0">
                <a:solidFill>
                  <a:srgbClr val="000000"/>
                </a:solidFill>
                <a:effectLst/>
                <a:latin typeface="+mn-lt"/>
                <a:ea typeface="Arial" panose="020B0604020202020204" pitchFamily="34" charset="0"/>
              </a:rPr>
              <a:t> </a:t>
            </a:r>
            <a:r>
              <a:rPr lang="en-US" dirty="0">
                <a:solidFill>
                  <a:srgbClr val="000000"/>
                </a:solidFill>
                <a:effectLst/>
                <a:latin typeface="+mn-lt"/>
                <a:ea typeface="Arial" panose="020B0604020202020204" pitchFamily="34" charset="0"/>
              </a:rPr>
              <a:t>February </a:t>
            </a:r>
            <a:r>
              <a:rPr lang="en-US" spc="-10" dirty="0">
                <a:solidFill>
                  <a:srgbClr val="000000"/>
                </a:solidFill>
                <a:effectLst/>
                <a:latin typeface="+mn-lt"/>
                <a:ea typeface="Arial" panose="020B0604020202020204" pitchFamily="34" charset="0"/>
              </a:rPr>
              <a:t>2020 (attached).   </a:t>
            </a:r>
            <a:endParaRPr lang="en-IN" dirty="0">
              <a:effectLst/>
              <a:latin typeface="+mn-lt"/>
              <a:ea typeface="Arial" panose="020B0604020202020204" pitchFamily="34" charset="0"/>
            </a:endParaRPr>
          </a:p>
          <a:p>
            <a:pPr marL="342900" indent="-342900" eaLnBrk="1" hangingPunct="1">
              <a:buFont typeface="+mj-lt"/>
              <a:buAutoNum type="arabicPeriod"/>
            </a:pPr>
            <a:endParaRPr lang="en-IN" spc="0" dirty="0">
              <a:effectLst/>
              <a:latin typeface="+mn-lt"/>
              <a:ea typeface="Arial" panose="020B0604020202020204" pitchFamily="34" charset="0"/>
            </a:endParaRPr>
          </a:p>
          <a:p>
            <a:pPr marL="342900" indent="-342900" eaLnBrk="1" hangingPunct="1">
              <a:buFont typeface="+mj-lt"/>
              <a:buAutoNum type="arabicPeriod"/>
            </a:pPr>
            <a:r>
              <a:rPr lang="en-US" b="1" kern="0" spc="0" dirty="0">
                <a:solidFill>
                  <a:srgbClr val="000000"/>
                </a:solidFill>
                <a:effectLst/>
                <a:latin typeface="+mn-lt"/>
                <a:ea typeface="Arial" panose="020B0604020202020204" pitchFamily="34" charset="0"/>
              </a:rPr>
              <a:t>Identification</a:t>
            </a:r>
            <a:r>
              <a:rPr lang="en-US" b="1" kern="0" spc="-85" dirty="0">
                <a:solidFill>
                  <a:srgbClr val="000000"/>
                </a:solidFill>
                <a:effectLst/>
                <a:latin typeface="+mn-lt"/>
                <a:ea typeface="Arial" panose="020B0604020202020204" pitchFamily="34" charset="0"/>
              </a:rPr>
              <a:t> </a:t>
            </a:r>
            <a:r>
              <a:rPr lang="en-US" b="1" kern="0" spc="0" dirty="0">
                <a:solidFill>
                  <a:srgbClr val="000000"/>
                </a:solidFill>
                <a:effectLst/>
                <a:latin typeface="+mn-lt"/>
                <a:ea typeface="Arial" panose="020B0604020202020204" pitchFamily="34" charset="0"/>
              </a:rPr>
              <a:t>of</a:t>
            </a:r>
            <a:r>
              <a:rPr lang="en-US" b="1" kern="0" spc="-35" dirty="0">
                <a:solidFill>
                  <a:srgbClr val="000000"/>
                </a:solidFill>
                <a:effectLst/>
                <a:latin typeface="+mn-lt"/>
                <a:ea typeface="Arial" panose="020B0604020202020204" pitchFamily="34" charset="0"/>
              </a:rPr>
              <a:t> </a:t>
            </a:r>
            <a:r>
              <a:rPr lang="en-US" b="1" kern="0" spc="-20" dirty="0">
                <a:solidFill>
                  <a:srgbClr val="000000"/>
                </a:solidFill>
                <a:effectLst/>
                <a:latin typeface="+mn-lt"/>
                <a:ea typeface="Arial" panose="020B0604020202020204" pitchFamily="34" charset="0"/>
              </a:rPr>
              <a:t>Risk</a:t>
            </a:r>
            <a:endParaRPr lang="en-IN" b="1" kern="0" spc="0" dirty="0">
              <a:effectLst/>
              <a:latin typeface="+mn-lt"/>
              <a:ea typeface="Arial" panose="020B0604020202020204" pitchFamily="34" charset="0"/>
            </a:endParaRPr>
          </a:p>
          <a:p>
            <a:pPr eaLnBrk="1" hangingPunct="1"/>
            <a:r>
              <a:rPr lang="en-US" dirty="0">
                <a:solidFill>
                  <a:srgbClr val="000000"/>
                </a:solidFill>
                <a:effectLst/>
                <a:latin typeface="+mn-lt"/>
                <a:ea typeface="Arial" panose="020B0604020202020204" pitchFamily="34" charset="0"/>
              </a:rPr>
              <a:t>Based on the details of shipment furnished by the exporters, the Local Administrators/ Authorized agencies shall identify the consignments exported on the basis of risk based assessment basis criteria (given in the next slide) and classify them as </a:t>
            </a:r>
            <a:r>
              <a:rPr lang="en-US" b="1" dirty="0">
                <a:solidFill>
                  <a:srgbClr val="000000"/>
                </a:solidFill>
                <a:effectLst/>
                <a:latin typeface="+mn-lt"/>
                <a:ea typeface="Arial" panose="020B0604020202020204" pitchFamily="34" charset="0"/>
              </a:rPr>
              <a:t>High risk, Medium risk and Low risk categories</a:t>
            </a:r>
            <a:r>
              <a:rPr lang="en-US" dirty="0">
                <a:solidFill>
                  <a:srgbClr val="000000"/>
                </a:solidFill>
                <a:effectLst/>
                <a:latin typeface="+mn-lt"/>
                <a:ea typeface="Arial" panose="020B0604020202020204" pitchFamily="34" charset="0"/>
              </a:rPr>
              <a:t> on annual basis.</a:t>
            </a:r>
          </a:p>
          <a:p>
            <a:pPr eaLnBrk="1" hangingPunct="1"/>
            <a:endParaRPr lang="en-US" dirty="0">
              <a:solidFill>
                <a:srgbClr val="000000"/>
              </a:solidFill>
              <a:latin typeface="+mn-lt"/>
              <a:ea typeface="Arial" panose="020B0604020202020204" pitchFamily="34" charset="0"/>
            </a:endParaRPr>
          </a:p>
          <a:p>
            <a:pPr eaLnBrk="1" hangingPunct="1"/>
            <a:r>
              <a:rPr lang="en-US" b="1" dirty="0">
                <a:solidFill>
                  <a:srgbClr val="000000"/>
                </a:solidFill>
                <a:effectLst/>
                <a:latin typeface="+mn-lt"/>
                <a:ea typeface="Arial" panose="020B0604020202020204" pitchFamily="34" charset="0"/>
              </a:rPr>
              <a:t>Note</a:t>
            </a:r>
            <a:r>
              <a:rPr lang="en-US" dirty="0">
                <a:solidFill>
                  <a:srgbClr val="000000"/>
                </a:solidFill>
                <a:effectLst/>
                <a:latin typeface="+mn-lt"/>
                <a:ea typeface="Arial" panose="020B0604020202020204" pitchFamily="34" charset="0"/>
              </a:rPr>
              <a:t> - Local Administrator for Administrative Co-operation (LA-ADC) – </a:t>
            </a:r>
            <a:r>
              <a:rPr lang="en-US" dirty="0" err="1">
                <a:solidFill>
                  <a:srgbClr val="000000"/>
                </a:solidFill>
                <a:effectLst/>
                <a:latin typeface="+mn-lt"/>
                <a:ea typeface="Arial" panose="020B0604020202020204" pitchFamily="34" charset="0"/>
              </a:rPr>
              <a:t>DoC</a:t>
            </a:r>
            <a:r>
              <a:rPr lang="en-US" dirty="0">
                <a:solidFill>
                  <a:srgbClr val="000000"/>
                </a:solidFill>
                <a:effectLst/>
                <a:latin typeface="+mn-lt"/>
                <a:ea typeface="Arial" panose="020B0604020202020204" pitchFamily="34" charset="0"/>
              </a:rPr>
              <a:t>, Local Administrator for REG (LA-REG) – MPEDA, Local User (LU)– MPEDA’s RD/SRD</a:t>
            </a:r>
            <a:endParaRPr lang="en-IN" dirty="0">
              <a:effectLst/>
              <a:latin typeface="+mn-lt"/>
              <a:ea typeface="Arial" panose="020B0604020202020204" pitchFamily="34" charset="0"/>
            </a:endParaRPr>
          </a:p>
          <a:p>
            <a:pPr eaLnBrk="1" hangingPunct="1"/>
            <a:endParaRPr lang="en-IN" altLang="en-US" cap="all" spc="30" dirty="0">
              <a:latin typeface="+mn-lt"/>
              <a:ea typeface="+mj-ea"/>
              <a:cs typeface="+mj-cs"/>
            </a:endParaRPr>
          </a:p>
        </p:txBody>
      </p:sp>
      <p:graphicFrame>
        <p:nvGraphicFramePr>
          <p:cNvPr id="2" name="Object 1">
            <a:extLst>
              <a:ext uri="{FF2B5EF4-FFF2-40B4-BE49-F238E27FC236}">
                <a16:creationId xmlns:a16="http://schemas.microsoft.com/office/drawing/2014/main" id="{756781F2-B183-2693-6C64-026FF25C0F7C}"/>
              </a:ext>
            </a:extLst>
          </p:cNvPr>
          <p:cNvGraphicFramePr>
            <a:graphicFrameLocks noChangeAspect="1"/>
          </p:cNvGraphicFramePr>
          <p:nvPr>
            <p:extLst>
              <p:ext uri="{D42A27DB-BD31-4B8C-83A1-F6EECF244321}">
                <p14:modId xmlns:p14="http://schemas.microsoft.com/office/powerpoint/2010/main" val="2833341653"/>
              </p:ext>
            </p:extLst>
          </p:nvPr>
        </p:nvGraphicFramePr>
        <p:xfrm>
          <a:off x="5292080" y="1707654"/>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Exch.Document.11">
                  <p:embed/>
                </p:oleObj>
              </mc:Choice>
              <mc:Fallback>
                <p:oleObj name="Acrobat Document" showAsIcon="1" r:id="rId3" imgW="914400" imgH="771525" progId="AcroExch.Document.11">
                  <p:embed/>
                  <p:pic>
                    <p:nvPicPr>
                      <p:cNvPr id="0" name=""/>
                      <p:cNvPicPr/>
                      <p:nvPr/>
                    </p:nvPicPr>
                    <p:blipFill>
                      <a:blip r:embed="rId4"/>
                      <a:stretch>
                        <a:fillRect/>
                      </a:stretch>
                    </p:blipFill>
                    <p:spPr>
                      <a:xfrm>
                        <a:off x="5292080" y="170765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837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75696" y="154646"/>
            <a:ext cx="8616786" cy="377006"/>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lgn="ctr">
              <a:spcBef>
                <a:spcPts val="1010"/>
              </a:spcBef>
              <a:spcAft>
                <a:spcPts val="0"/>
              </a:spcAft>
              <a:tabLst>
                <a:tab pos="669925" algn="l"/>
              </a:tabLst>
            </a:pPr>
            <a:r>
              <a:rPr lang="en-US" sz="2000" b="1" kern="0" spc="0" dirty="0">
                <a:solidFill>
                  <a:srgbClr val="000000"/>
                </a:solidFill>
                <a:effectLst/>
                <a:latin typeface="+mn-lt"/>
                <a:ea typeface="Arial" panose="020B0604020202020204" pitchFamily="34" charset="0"/>
              </a:rPr>
              <a:t>IDENTIFICATION</a:t>
            </a:r>
            <a:r>
              <a:rPr lang="en-US" sz="2000" b="1" kern="0" spc="-85" dirty="0">
                <a:solidFill>
                  <a:srgbClr val="000000"/>
                </a:solidFill>
                <a:effectLst/>
                <a:latin typeface="+mn-lt"/>
                <a:ea typeface="Arial" panose="020B0604020202020204" pitchFamily="34" charset="0"/>
              </a:rPr>
              <a:t> </a:t>
            </a:r>
            <a:r>
              <a:rPr lang="en-US" sz="2000" b="1" kern="0" spc="0" dirty="0">
                <a:solidFill>
                  <a:srgbClr val="000000"/>
                </a:solidFill>
                <a:effectLst/>
                <a:latin typeface="+mn-lt"/>
                <a:ea typeface="Arial" panose="020B0604020202020204" pitchFamily="34" charset="0"/>
              </a:rPr>
              <a:t>OF</a:t>
            </a:r>
            <a:r>
              <a:rPr lang="en-US" sz="2000" b="1" kern="0" spc="-35" dirty="0">
                <a:solidFill>
                  <a:srgbClr val="000000"/>
                </a:solidFill>
                <a:effectLst/>
                <a:latin typeface="+mn-lt"/>
                <a:ea typeface="Arial" panose="020B0604020202020204" pitchFamily="34" charset="0"/>
              </a:rPr>
              <a:t> </a:t>
            </a:r>
            <a:r>
              <a:rPr lang="en-US" sz="2000" b="1" kern="0" spc="-20" dirty="0">
                <a:solidFill>
                  <a:srgbClr val="000000"/>
                </a:solidFill>
                <a:effectLst/>
                <a:latin typeface="+mn-lt"/>
                <a:ea typeface="Arial" panose="020B0604020202020204" pitchFamily="34" charset="0"/>
              </a:rPr>
              <a:t>RISK CRITERIA</a:t>
            </a:r>
            <a:endParaRPr lang="en-IN" sz="2000" b="1" kern="0" spc="0" dirty="0">
              <a:effectLst/>
              <a:latin typeface="+mn-lt"/>
              <a:ea typeface="Arial" panose="020B0604020202020204" pitchFamily="34" charset="0"/>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75695" y="1078780"/>
            <a:ext cx="8604958" cy="3476060"/>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323215" indent="-342900">
              <a:lnSpc>
                <a:spcPct val="105000"/>
              </a:lnSpc>
              <a:spcAft>
                <a:spcPts val="600"/>
              </a:spcAft>
              <a:buFont typeface="+mj-lt"/>
              <a:buAutoNum type="arabicPeriod"/>
              <a:tabLst>
                <a:tab pos="1108075" algn="l"/>
                <a:tab pos="1109980" algn="l"/>
              </a:tabLst>
            </a:pPr>
            <a:r>
              <a:rPr lang="en-US" spc="-5" dirty="0">
                <a:effectLst/>
                <a:latin typeface="+mn-lt"/>
                <a:ea typeface="Arial" panose="020B0604020202020204" pitchFamily="34" charset="0"/>
              </a:rPr>
              <a:t>Number of</a:t>
            </a:r>
            <a:r>
              <a:rPr lang="en-US" spc="-50" dirty="0">
                <a:effectLst/>
                <a:latin typeface="+mn-lt"/>
                <a:ea typeface="Arial" panose="020B0604020202020204" pitchFamily="34" charset="0"/>
              </a:rPr>
              <a:t> </a:t>
            </a:r>
            <a:r>
              <a:rPr lang="en-US" spc="-5" dirty="0">
                <a:effectLst/>
                <a:latin typeface="+mn-lt"/>
                <a:ea typeface="Arial" panose="020B0604020202020204" pitchFamily="34" charset="0"/>
              </a:rPr>
              <a:t>"Statement of</a:t>
            </a:r>
            <a:r>
              <a:rPr lang="en-US" spc="-50" dirty="0">
                <a:effectLst/>
                <a:latin typeface="+mn-lt"/>
                <a:ea typeface="Arial" panose="020B0604020202020204" pitchFamily="34" charset="0"/>
              </a:rPr>
              <a:t> </a:t>
            </a:r>
            <a:r>
              <a:rPr lang="en-US" spc="-5" dirty="0">
                <a:effectLst/>
                <a:latin typeface="+mn-lt"/>
                <a:ea typeface="Arial" panose="020B0604020202020204" pitchFamily="34" charset="0"/>
              </a:rPr>
              <a:t>Origin</a:t>
            </a:r>
            <a:r>
              <a:rPr lang="en-US" spc="-45" dirty="0">
                <a:effectLst/>
                <a:latin typeface="+mn-lt"/>
                <a:ea typeface="Arial" panose="020B0604020202020204" pitchFamily="34" charset="0"/>
              </a:rPr>
              <a:t> </a:t>
            </a:r>
            <a:r>
              <a:rPr lang="en-US" spc="-5" dirty="0">
                <a:effectLst/>
                <a:latin typeface="+mn-lt"/>
                <a:ea typeface="Arial" panose="020B0604020202020204" pitchFamily="34" charset="0"/>
              </a:rPr>
              <a:t>(</a:t>
            </a:r>
            <a:r>
              <a:rPr lang="en-US" spc="-5" dirty="0" err="1">
                <a:effectLst/>
                <a:latin typeface="+mn-lt"/>
                <a:ea typeface="Arial" panose="020B0604020202020204" pitchFamily="34" charset="0"/>
              </a:rPr>
              <a:t>SoO</a:t>
            </a:r>
            <a:r>
              <a:rPr lang="en-US" spc="-5" dirty="0">
                <a:effectLst/>
                <a:latin typeface="+mn-lt"/>
                <a:ea typeface="Arial" panose="020B0604020202020204" pitchFamily="34" charset="0"/>
              </a:rPr>
              <a:t>)"/ "Certificate of Origin</a:t>
            </a:r>
            <a:r>
              <a:rPr lang="en-US" spc="-15" dirty="0">
                <a:effectLst/>
                <a:latin typeface="+mn-lt"/>
                <a:ea typeface="Arial" panose="020B0604020202020204" pitchFamily="34" charset="0"/>
              </a:rPr>
              <a:t> </a:t>
            </a:r>
            <a:r>
              <a:rPr lang="en-US" spc="-5" dirty="0">
                <a:effectLst/>
                <a:latin typeface="+mn-lt"/>
                <a:ea typeface="Arial" panose="020B0604020202020204" pitchFamily="34" charset="0"/>
              </a:rPr>
              <a:t>(</a:t>
            </a:r>
            <a:r>
              <a:rPr lang="en-US" spc="-5" dirty="0" err="1">
                <a:effectLst/>
                <a:latin typeface="+mn-lt"/>
                <a:ea typeface="Arial" panose="020B0604020202020204" pitchFamily="34" charset="0"/>
              </a:rPr>
              <a:t>CoO</a:t>
            </a:r>
            <a:r>
              <a:rPr lang="en-US" spc="-5" dirty="0">
                <a:effectLst/>
                <a:latin typeface="+mn-lt"/>
                <a:ea typeface="Arial" panose="020B0604020202020204" pitchFamily="34" charset="0"/>
              </a:rPr>
              <a:t>)"for shipments made</a:t>
            </a:r>
            <a:r>
              <a:rPr lang="en-US" spc="-10" dirty="0">
                <a:effectLst/>
                <a:latin typeface="+mn-lt"/>
                <a:ea typeface="Arial" panose="020B0604020202020204" pitchFamily="34" charset="0"/>
              </a:rPr>
              <a:t> </a:t>
            </a:r>
            <a:r>
              <a:rPr lang="en-US" spc="-5" dirty="0">
                <a:effectLst/>
                <a:latin typeface="+mn-lt"/>
                <a:ea typeface="Arial" panose="020B0604020202020204" pitchFamily="34" charset="0"/>
              </a:rPr>
              <a:t>on</a:t>
            </a:r>
            <a:r>
              <a:rPr lang="en-US" spc="-10" dirty="0">
                <a:effectLst/>
                <a:latin typeface="+mn-lt"/>
                <a:ea typeface="Arial" panose="020B0604020202020204" pitchFamily="34" charset="0"/>
              </a:rPr>
              <a:t> </a:t>
            </a:r>
            <a:r>
              <a:rPr lang="en-US" spc="-5" dirty="0">
                <a:effectLst/>
                <a:latin typeface="+mn-lt"/>
                <a:ea typeface="Arial" panose="020B0604020202020204" pitchFamily="34" charset="0"/>
              </a:rPr>
              <a:t>financial year basis (say April-March)</a:t>
            </a:r>
          </a:p>
          <a:p>
            <a:pPr marL="342900" indent="-342900">
              <a:lnSpc>
                <a:spcPts val="1310"/>
              </a:lnSpc>
              <a:spcAft>
                <a:spcPts val="600"/>
              </a:spcAft>
              <a:buFont typeface="+mj-lt"/>
              <a:buAutoNum type="arabicPeriod"/>
              <a:tabLst>
                <a:tab pos="1112520" algn="l"/>
              </a:tabLst>
            </a:pPr>
            <a:r>
              <a:rPr lang="en-US" spc="-5" dirty="0">
                <a:effectLst/>
                <a:latin typeface="+mn-lt"/>
                <a:ea typeface="Arial" panose="020B0604020202020204" pitchFamily="34" charset="0"/>
              </a:rPr>
              <a:t>Value</a:t>
            </a:r>
            <a:r>
              <a:rPr lang="en-US" spc="-85" dirty="0">
                <a:effectLst/>
                <a:latin typeface="+mn-lt"/>
                <a:ea typeface="Arial" panose="020B0604020202020204" pitchFamily="34" charset="0"/>
              </a:rPr>
              <a:t> </a:t>
            </a:r>
            <a:r>
              <a:rPr lang="en-US" spc="-5" dirty="0">
                <a:effectLst/>
                <a:latin typeface="+mn-lt"/>
                <a:ea typeface="Arial" panose="020B0604020202020204" pitchFamily="34" charset="0"/>
              </a:rPr>
              <a:t>of</a:t>
            </a:r>
            <a:r>
              <a:rPr lang="en-US" spc="-65" dirty="0">
                <a:effectLst/>
                <a:latin typeface="+mn-lt"/>
                <a:ea typeface="Arial" panose="020B0604020202020204" pitchFamily="34" charset="0"/>
              </a:rPr>
              <a:t> </a:t>
            </a:r>
            <a:r>
              <a:rPr lang="en-US" spc="-5" dirty="0">
                <a:effectLst/>
                <a:latin typeface="+mn-lt"/>
                <a:ea typeface="Arial" panose="020B0604020202020204" pitchFamily="34" charset="0"/>
              </a:rPr>
              <a:t>consignments</a:t>
            </a:r>
            <a:r>
              <a:rPr lang="en-US" spc="-35" dirty="0">
                <a:effectLst/>
                <a:latin typeface="+mn-lt"/>
                <a:ea typeface="Arial" panose="020B0604020202020204" pitchFamily="34" charset="0"/>
              </a:rPr>
              <a:t> </a:t>
            </a:r>
            <a:r>
              <a:rPr lang="en-US" spc="-10" dirty="0">
                <a:effectLst/>
                <a:latin typeface="+mn-lt"/>
                <a:ea typeface="Arial" panose="020B0604020202020204" pitchFamily="34" charset="0"/>
              </a:rPr>
              <a:t>exported</a:t>
            </a:r>
            <a:endParaRPr lang="en-IN" spc="-5" dirty="0">
              <a:effectLst/>
              <a:latin typeface="+mn-lt"/>
              <a:ea typeface="Arial" panose="020B0604020202020204" pitchFamily="34" charset="0"/>
            </a:endParaRPr>
          </a:p>
          <a:p>
            <a:pPr marL="342900" marR="318770" indent="-342900">
              <a:lnSpc>
                <a:spcPct val="105000"/>
              </a:lnSpc>
              <a:spcBef>
                <a:spcPts val="75"/>
              </a:spcBef>
              <a:spcAft>
                <a:spcPts val="600"/>
              </a:spcAft>
              <a:buFont typeface="+mj-lt"/>
              <a:buAutoNum type="arabicPeriod"/>
              <a:tabLst>
                <a:tab pos="1111250" algn="l"/>
                <a:tab pos="1113155" algn="l"/>
              </a:tabLst>
            </a:pPr>
            <a:r>
              <a:rPr lang="en-US" spc="-5" dirty="0">
                <a:effectLst/>
                <a:latin typeface="+mn-lt"/>
                <a:ea typeface="Arial" panose="020B0604020202020204" pitchFamily="34" charset="0"/>
              </a:rPr>
              <a:t>Specific nature of the export product (whether raw material, intermediate or finished product)</a:t>
            </a:r>
            <a:endParaRPr lang="en-IN" spc="-5" dirty="0">
              <a:effectLst/>
              <a:latin typeface="+mn-lt"/>
              <a:ea typeface="Arial" panose="020B0604020202020204" pitchFamily="34" charset="0"/>
            </a:endParaRPr>
          </a:p>
          <a:p>
            <a:pPr marL="342900" indent="-342900">
              <a:lnSpc>
                <a:spcPts val="1310"/>
              </a:lnSpc>
              <a:spcAft>
                <a:spcPts val="600"/>
              </a:spcAft>
              <a:buFont typeface="+mj-lt"/>
              <a:buAutoNum type="arabicPeriod"/>
              <a:tabLst>
                <a:tab pos="1114425" algn="l"/>
              </a:tabLst>
            </a:pPr>
            <a:r>
              <a:rPr lang="en-US" spc="-10" dirty="0">
                <a:effectLst/>
                <a:latin typeface="+mn-lt"/>
                <a:ea typeface="Arial" panose="020B0604020202020204" pitchFamily="34" charset="0"/>
              </a:rPr>
              <a:t>Number</a:t>
            </a:r>
            <a:r>
              <a:rPr lang="en-US" spc="60" dirty="0">
                <a:effectLst/>
                <a:latin typeface="+mn-lt"/>
                <a:ea typeface="Arial" panose="020B0604020202020204" pitchFamily="34" charset="0"/>
              </a:rPr>
              <a:t> </a:t>
            </a:r>
            <a:r>
              <a:rPr lang="en-US" spc="-10" dirty="0">
                <a:effectLst/>
                <a:latin typeface="+mn-lt"/>
                <a:ea typeface="Arial" panose="020B0604020202020204" pitchFamily="34" charset="0"/>
              </a:rPr>
              <a:t>of</a:t>
            </a:r>
            <a:r>
              <a:rPr lang="en-US" spc="-35" dirty="0">
                <a:effectLst/>
                <a:latin typeface="+mn-lt"/>
                <a:ea typeface="Arial" panose="020B0604020202020204" pitchFamily="34" charset="0"/>
              </a:rPr>
              <a:t> </a:t>
            </a:r>
            <a:r>
              <a:rPr lang="en-US" spc="-10" dirty="0">
                <a:effectLst/>
                <a:latin typeface="+mn-lt"/>
                <a:ea typeface="Arial" panose="020B0604020202020204" pitchFamily="34" charset="0"/>
              </a:rPr>
              <a:t>components/raw</a:t>
            </a:r>
            <a:r>
              <a:rPr lang="en-US" spc="-115" dirty="0">
                <a:effectLst/>
                <a:latin typeface="+mn-lt"/>
                <a:ea typeface="Arial" panose="020B0604020202020204" pitchFamily="34" charset="0"/>
              </a:rPr>
              <a:t> </a:t>
            </a:r>
            <a:r>
              <a:rPr lang="en-US" spc="-10" dirty="0">
                <a:effectLst/>
                <a:latin typeface="+mn-lt"/>
                <a:ea typeface="Arial" panose="020B0604020202020204" pitchFamily="34" charset="0"/>
              </a:rPr>
              <a:t>materials</a:t>
            </a:r>
            <a:r>
              <a:rPr lang="en-US" spc="-55" dirty="0">
                <a:effectLst/>
                <a:latin typeface="+mn-lt"/>
                <a:ea typeface="Arial" panose="020B0604020202020204" pitchFamily="34" charset="0"/>
              </a:rPr>
              <a:t> </a:t>
            </a:r>
            <a:r>
              <a:rPr lang="en-US" spc="-10" dirty="0">
                <a:effectLst/>
                <a:latin typeface="+mn-lt"/>
                <a:ea typeface="Arial" panose="020B0604020202020204" pitchFamily="34" charset="0"/>
              </a:rPr>
              <a:t>used</a:t>
            </a:r>
            <a:r>
              <a:rPr lang="en-US" spc="-30" dirty="0">
                <a:effectLst/>
                <a:latin typeface="+mn-lt"/>
                <a:ea typeface="Arial" panose="020B0604020202020204" pitchFamily="34" charset="0"/>
              </a:rPr>
              <a:t> </a:t>
            </a:r>
            <a:r>
              <a:rPr lang="en-US" spc="-10" dirty="0">
                <a:effectLst/>
                <a:latin typeface="+mn-lt"/>
                <a:ea typeface="Arial" panose="020B0604020202020204" pitchFamily="34" charset="0"/>
              </a:rPr>
              <a:t>in</a:t>
            </a:r>
            <a:r>
              <a:rPr lang="en-US" spc="-25" dirty="0">
                <a:effectLst/>
                <a:latin typeface="+mn-lt"/>
                <a:ea typeface="Arial" panose="020B0604020202020204" pitchFamily="34" charset="0"/>
              </a:rPr>
              <a:t> </a:t>
            </a:r>
            <a:r>
              <a:rPr lang="en-US" spc="-10" dirty="0">
                <a:effectLst/>
                <a:latin typeface="+mn-lt"/>
                <a:ea typeface="Arial" panose="020B0604020202020204" pitchFamily="34" charset="0"/>
              </a:rPr>
              <a:t>manufacture</a:t>
            </a:r>
            <a:r>
              <a:rPr lang="en-US" spc="35" dirty="0">
                <a:effectLst/>
                <a:latin typeface="+mn-lt"/>
                <a:ea typeface="Arial" panose="020B0604020202020204" pitchFamily="34" charset="0"/>
              </a:rPr>
              <a:t> </a:t>
            </a:r>
            <a:r>
              <a:rPr lang="en-US" spc="-10" dirty="0">
                <a:effectLst/>
                <a:latin typeface="+mn-lt"/>
                <a:ea typeface="Arial" panose="020B0604020202020204" pitchFamily="34" charset="0"/>
              </a:rPr>
              <a:t>of</a:t>
            </a:r>
            <a:r>
              <a:rPr lang="en-US" spc="-65" dirty="0">
                <a:effectLst/>
                <a:latin typeface="+mn-lt"/>
                <a:ea typeface="Arial" panose="020B0604020202020204" pitchFamily="34" charset="0"/>
              </a:rPr>
              <a:t> </a:t>
            </a:r>
            <a:r>
              <a:rPr lang="en-US" spc="-10" dirty="0">
                <a:effectLst/>
                <a:latin typeface="+mn-lt"/>
                <a:ea typeface="Arial" panose="020B0604020202020204" pitchFamily="34" charset="0"/>
              </a:rPr>
              <a:t>product</a:t>
            </a:r>
            <a:endParaRPr lang="en-IN" spc="-5" dirty="0">
              <a:effectLst/>
              <a:latin typeface="+mn-lt"/>
              <a:ea typeface="Arial" panose="020B0604020202020204" pitchFamily="34" charset="0"/>
            </a:endParaRPr>
          </a:p>
          <a:p>
            <a:pPr marL="342900" marR="318770" indent="-342900">
              <a:lnSpc>
                <a:spcPct val="106000"/>
              </a:lnSpc>
              <a:spcBef>
                <a:spcPts val="75"/>
              </a:spcBef>
              <a:spcAft>
                <a:spcPts val="600"/>
              </a:spcAft>
              <a:buFont typeface="+mj-lt"/>
              <a:buAutoNum type="arabicPeriod"/>
              <a:tabLst>
                <a:tab pos="1111250" algn="l"/>
                <a:tab pos="1113790" algn="l"/>
              </a:tabLst>
            </a:pPr>
            <a:r>
              <a:rPr lang="en-US" spc="-5" dirty="0">
                <a:effectLst/>
                <a:latin typeface="+mn-lt"/>
                <a:ea typeface="Arial" panose="020B0604020202020204" pitchFamily="34" charset="0"/>
              </a:rPr>
              <a:t>Extent of the usage (in value terms) of and nature of imported raw material.</a:t>
            </a:r>
          </a:p>
          <a:p>
            <a:pPr marL="342900" marR="318770" indent="-342900">
              <a:lnSpc>
                <a:spcPct val="106000"/>
              </a:lnSpc>
              <a:spcBef>
                <a:spcPts val="75"/>
              </a:spcBef>
              <a:spcAft>
                <a:spcPts val="600"/>
              </a:spcAft>
              <a:buFont typeface="+mj-lt"/>
              <a:buAutoNum type="arabicPeriod"/>
              <a:tabLst>
                <a:tab pos="1111250" algn="l"/>
                <a:tab pos="1113790" algn="l"/>
              </a:tabLst>
            </a:pPr>
            <a:r>
              <a:rPr lang="en-US" spc="-5" dirty="0">
                <a:effectLst/>
                <a:latin typeface="+mn-lt"/>
                <a:ea typeface="Arial" panose="020B0604020202020204" pitchFamily="34" charset="0"/>
              </a:rPr>
              <a:t>Substantial difference of MFN tariff and preferential duty(GSP rate) in the importing country. Exporters who made incorrect statements or declaration on origin, as revealed during post verification process carried out on the request received from</a:t>
            </a:r>
            <a:r>
              <a:rPr lang="en-US" spc="-10" dirty="0">
                <a:effectLst/>
                <a:latin typeface="+mn-lt"/>
                <a:ea typeface="Arial" panose="020B0604020202020204" pitchFamily="34" charset="0"/>
              </a:rPr>
              <a:t> </a:t>
            </a:r>
            <a:r>
              <a:rPr lang="en-US" spc="-5" dirty="0">
                <a:effectLst/>
                <a:latin typeface="+mn-lt"/>
                <a:ea typeface="Arial" panose="020B0604020202020204" pitchFamily="34" charset="0"/>
              </a:rPr>
              <a:t>the GSP extending countries.</a:t>
            </a:r>
            <a:endParaRPr lang="en-IN" altLang="en-US" sz="2000" cap="all" spc="30" dirty="0">
              <a:latin typeface="+mn-lt"/>
              <a:ea typeface="+mj-ea"/>
              <a:cs typeface="+mj-cs"/>
            </a:endParaRPr>
          </a:p>
        </p:txBody>
      </p:sp>
    </p:spTree>
    <p:extLst>
      <p:ext uri="{BB962C8B-B14F-4D97-AF65-F5344CB8AC3E}">
        <p14:creationId xmlns:p14="http://schemas.microsoft.com/office/powerpoint/2010/main" val="367499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66564" y="182050"/>
            <a:ext cx="8610872" cy="377006"/>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lgn="ctr">
              <a:tabLst>
                <a:tab pos="1042670" algn="l"/>
              </a:tabLst>
            </a:pPr>
            <a:r>
              <a:rPr lang="en-US" sz="2000" b="1" kern="0" spc="-10" dirty="0">
                <a:solidFill>
                  <a:srgbClr val="000000"/>
                </a:solidFill>
                <a:effectLst/>
                <a:latin typeface="+mn-lt"/>
                <a:ea typeface="Arial" panose="020B0604020202020204" pitchFamily="34" charset="0"/>
              </a:rPr>
              <a:t>FREQUENCY</a:t>
            </a:r>
            <a:r>
              <a:rPr lang="en-US" sz="2000" b="1" kern="0" spc="-30" dirty="0">
                <a:solidFill>
                  <a:srgbClr val="000000"/>
                </a:solidFill>
                <a:effectLst/>
                <a:latin typeface="+mn-lt"/>
                <a:ea typeface="Arial" panose="020B0604020202020204" pitchFamily="34" charset="0"/>
              </a:rPr>
              <a:t> </a:t>
            </a:r>
            <a:r>
              <a:rPr lang="en-US" sz="2000" b="1" kern="0" spc="-10" dirty="0">
                <a:solidFill>
                  <a:srgbClr val="000000"/>
                </a:solidFill>
                <a:effectLst/>
                <a:latin typeface="+mn-lt"/>
                <a:ea typeface="Arial" panose="020B0604020202020204" pitchFamily="34" charset="0"/>
              </a:rPr>
              <a:t>OF</a:t>
            </a:r>
            <a:r>
              <a:rPr lang="en-US" sz="2000" b="1" kern="0" spc="-70" dirty="0">
                <a:solidFill>
                  <a:srgbClr val="000000"/>
                </a:solidFill>
                <a:effectLst/>
                <a:latin typeface="+mn-lt"/>
                <a:ea typeface="Arial" panose="020B0604020202020204" pitchFamily="34" charset="0"/>
              </a:rPr>
              <a:t> </a:t>
            </a:r>
            <a:r>
              <a:rPr lang="en-US" sz="2000" b="1" kern="0" spc="-10" dirty="0">
                <a:solidFill>
                  <a:srgbClr val="000000"/>
                </a:solidFill>
                <a:effectLst/>
                <a:latin typeface="+mn-lt"/>
                <a:ea typeface="Arial" panose="020B0604020202020204" pitchFamily="34" charset="0"/>
              </a:rPr>
              <a:t>VERIFICATION AUDIT</a:t>
            </a:r>
            <a:endParaRPr lang="en-IN" sz="2000" b="1" kern="0" spc="0" dirty="0">
              <a:effectLst/>
              <a:latin typeface="+mn-lt"/>
              <a:ea typeface="Arial" panose="020B0604020202020204" pitchFamily="34" charset="0"/>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78170" y="587654"/>
            <a:ext cx="8599266" cy="4452224"/>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323215" indent="-342900">
              <a:lnSpc>
                <a:spcPct val="105000"/>
              </a:lnSpc>
              <a:spcAft>
                <a:spcPts val="600"/>
              </a:spcAft>
              <a:buFont typeface="+mj-lt"/>
              <a:buAutoNum type="arabicPeriod"/>
              <a:tabLst>
                <a:tab pos="1108075" algn="l"/>
                <a:tab pos="1109980" algn="l"/>
              </a:tabLst>
            </a:pPr>
            <a:r>
              <a:rPr lang="en-US" dirty="0">
                <a:solidFill>
                  <a:srgbClr val="000000"/>
                </a:solidFill>
                <a:latin typeface="+mn-lt"/>
              </a:rPr>
              <a:t>LU’s may select 1% of the total number of shipments </a:t>
            </a:r>
            <a:r>
              <a:rPr lang="en-US" dirty="0">
                <a:solidFill>
                  <a:srgbClr val="000000"/>
                </a:solidFill>
                <a:latin typeface="+mn-lt"/>
                <a:hlinkClick r:id="rId3" action="ppaction://hlinksldjump" tooltip="High, Medium and low risk"/>
              </a:rPr>
              <a:t>under each of risk category</a:t>
            </a:r>
            <a:endParaRPr lang="en-US" dirty="0">
              <a:solidFill>
                <a:srgbClr val="000000"/>
              </a:solidFill>
              <a:latin typeface="+mn-lt"/>
            </a:endParaRPr>
          </a:p>
          <a:p>
            <a:pPr marL="342900" marR="323215" indent="-342900">
              <a:lnSpc>
                <a:spcPct val="105000"/>
              </a:lnSpc>
              <a:spcAft>
                <a:spcPts val="600"/>
              </a:spcAft>
              <a:buFont typeface="+mj-lt"/>
              <a:buAutoNum type="arabicPeriod"/>
              <a:tabLst>
                <a:tab pos="1108075" algn="l"/>
                <a:tab pos="1109980" algn="l"/>
              </a:tabLst>
            </a:pPr>
            <a:r>
              <a:rPr lang="en-US" dirty="0">
                <a:solidFill>
                  <a:srgbClr val="000000"/>
                </a:solidFill>
                <a:effectLst/>
                <a:latin typeface="+mn-lt"/>
                <a:ea typeface="Arial" panose="020B0604020202020204" pitchFamily="34" charset="0"/>
              </a:rPr>
              <a:t>Unless otherwise warranted in specific cases, </a:t>
            </a:r>
            <a:r>
              <a:rPr lang="en-US" b="1" dirty="0">
                <a:solidFill>
                  <a:srgbClr val="000000"/>
                </a:solidFill>
                <a:effectLst/>
                <a:latin typeface="+mn-lt"/>
                <a:ea typeface="Arial" panose="020B0604020202020204" pitchFamily="34" charset="0"/>
              </a:rPr>
              <a:t>physical verification </a:t>
            </a:r>
            <a:r>
              <a:rPr lang="en-US" dirty="0">
                <a:solidFill>
                  <a:srgbClr val="000000"/>
                </a:solidFill>
                <a:effectLst/>
                <a:latin typeface="+mn-lt"/>
                <a:ea typeface="Arial" panose="020B0604020202020204" pitchFamily="34" charset="0"/>
              </a:rPr>
              <a:t>should be carried out for about 3% of such selected shipments.</a:t>
            </a:r>
          </a:p>
          <a:p>
            <a:pPr marR="323215">
              <a:lnSpc>
                <a:spcPct val="105000"/>
              </a:lnSpc>
              <a:spcAft>
                <a:spcPts val="600"/>
              </a:spcAft>
              <a:tabLst>
                <a:tab pos="1108075" algn="l"/>
                <a:tab pos="1109980" algn="l"/>
              </a:tabLst>
            </a:pPr>
            <a:r>
              <a:rPr lang="en-US" dirty="0">
                <a:solidFill>
                  <a:srgbClr val="000000"/>
                </a:solidFill>
                <a:latin typeface="+mn-lt"/>
              </a:rPr>
              <a:t>      The frequency of such verification exercise to be carried should be as follows</a:t>
            </a:r>
          </a:p>
          <a:p>
            <a:pPr marR="323215">
              <a:lnSpc>
                <a:spcPct val="105000"/>
              </a:lnSpc>
              <a:spcAft>
                <a:spcPts val="600"/>
              </a:spcAft>
              <a:tabLst>
                <a:tab pos="1108075" algn="l"/>
                <a:tab pos="1109980" algn="l"/>
              </a:tabLst>
            </a:pPr>
            <a:endParaRPr lang="en-US" dirty="0">
              <a:solidFill>
                <a:srgbClr val="000000"/>
              </a:solidFill>
              <a:latin typeface="+mn-lt"/>
              <a:ea typeface="Arial" panose="020B0604020202020204" pitchFamily="34" charset="0"/>
            </a:endParaRPr>
          </a:p>
          <a:p>
            <a:pPr marL="342900" marR="323215" indent="-342900">
              <a:lnSpc>
                <a:spcPct val="105000"/>
              </a:lnSpc>
              <a:spcAft>
                <a:spcPts val="600"/>
              </a:spcAft>
              <a:buFont typeface="+mj-lt"/>
              <a:buAutoNum type="arabicPeriod"/>
              <a:tabLst>
                <a:tab pos="1108075" algn="l"/>
                <a:tab pos="1109980" algn="l"/>
              </a:tabLst>
            </a:pPr>
            <a:endParaRPr lang="en-US" dirty="0">
              <a:solidFill>
                <a:srgbClr val="000000"/>
              </a:solidFill>
              <a:effectLst/>
              <a:latin typeface="+mn-lt"/>
              <a:ea typeface="Arial" panose="020B0604020202020204" pitchFamily="34" charset="0"/>
            </a:endParaRPr>
          </a:p>
          <a:p>
            <a:pPr marL="342900" marR="323215" indent="-342900">
              <a:lnSpc>
                <a:spcPct val="105000"/>
              </a:lnSpc>
              <a:spcAft>
                <a:spcPts val="600"/>
              </a:spcAft>
              <a:buFont typeface="+mj-lt"/>
              <a:buAutoNum type="arabicPeriod"/>
              <a:tabLst>
                <a:tab pos="1108075" algn="l"/>
                <a:tab pos="1109980" algn="l"/>
              </a:tabLst>
            </a:pPr>
            <a:endParaRPr lang="en-US" dirty="0">
              <a:solidFill>
                <a:srgbClr val="000000"/>
              </a:solidFill>
              <a:latin typeface="+mn-lt"/>
              <a:ea typeface="Arial" panose="020B0604020202020204" pitchFamily="34" charset="0"/>
            </a:endParaRPr>
          </a:p>
          <a:p>
            <a:pPr marR="323215">
              <a:lnSpc>
                <a:spcPct val="105000"/>
              </a:lnSpc>
              <a:spcAft>
                <a:spcPts val="600"/>
              </a:spcAft>
              <a:tabLst>
                <a:tab pos="1108075" algn="l"/>
                <a:tab pos="1109980" algn="l"/>
              </a:tabLst>
            </a:pPr>
            <a:r>
              <a:rPr lang="en-US" spc="-5" dirty="0">
                <a:solidFill>
                  <a:srgbClr val="000000"/>
                </a:solidFill>
                <a:latin typeface="+mn-lt"/>
                <a:ea typeface="Arial" panose="020B0604020202020204" pitchFamily="34" charset="0"/>
              </a:rPr>
              <a:t> </a:t>
            </a:r>
          </a:p>
          <a:p>
            <a:pPr marL="285750" marR="323215" indent="-285750">
              <a:lnSpc>
                <a:spcPct val="105000"/>
              </a:lnSpc>
              <a:spcAft>
                <a:spcPts val="600"/>
              </a:spcAft>
              <a:buFont typeface="Arial" panose="020B0604020202020204" pitchFamily="34" charset="0"/>
              <a:buChar char="•"/>
              <a:tabLst>
                <a:tab pos="1108075" algn="l"/>
                <a:tab pos="1109980" algn="l"/>
              </a:tabLst>
            </a:pPr>
            <a:r>
              <a:rPr lang="en-US" spc="-5" dirty="0">
                <a:solidFill>
                  <a:srgbClr val="000000"/>
                </a:solidFill>
                <a:latin typeface="+mn-lt"/>
                <a:ea typeface="Arial" panose="020B0604020202020204" pitchFamily="34" charset="0"/>
              </a:rPr>
              <a:t>The risk level, the criterion for classifying the shipments and frequency of verification would be reviewed/modified periodically</a:t>
            </a:r>
          </a:p>
          <a:p>
            <a:pPr marL="285750" marR="323215" indent="-285750">
              <a:lnSpc>
                <a:spcPct val="105000"/>
              </a:lnSpc>
              <a:spcAft>
                <a:spcPts val="600"/>
              </a:spcAft>
              <a:buFont typeface="Arial" panose="020B0604020202020204" pitchFamily="34" charset="0"/>
              <a:buChar char="•"/>
              <a:tabLst>
                <a:tab pos="1108075" algn="l"/>
                <a:tab pos="1109980" algn="l"/>
              </a:tabLst>
            </a:pPr>
            <a:r>
              <a:rPr lang="en-US" sz="1800" dirty="0">
                <a:solidFill>
                  <a:srgbClr val="000000"/>
                </a:solidFill>
                <a:effectLst/>
                <a:latin typeface="Arial" panose="020B0604020202020204" pitchFamily="34" charset="0"/>
                <a:ea typeface="Arial" panose="020B0604020202020204" pitchFamily="34" charset="0"/>
              </a:rPr>
              <a:t>Additionally, in case of any doubt, LA-REG/LUs may</a:t>
            </a:r>
            <a:r>
              <a:rPr lang="en-US" sz="1800" spc="-85"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verify</a:t>
            </a:r>
            <a:r>
              <a:rPr lang="en-US" sz="1800" spc="-35"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any</a:t>
            </a:r>
            <a:r>
              <a:rPr lang="en-US" sz="1800" spc="-50"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exporter anytime on</a:t>
            </a:r>
            <a:r>
              <a:rPr lang="en-US" sz="1800" spc="-85" dirty="0">
                <a:solidFill>
                  <a:srgbClr val="000000"/>
                </a:solidFill>
                <a:effectLst/>
                <a:latin typeface="Arial" panose="020B0604020202020204" pitchFamily="34" charset="0"/>
                <a:ea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rPr>
              <a:t>suo</a:t>
            </a:r>
            <a:r>
              <a:rPr lang="en-US" sz="1800" spc="-55"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moto</a:t>
            </a:r>
            <a:r>
              <a:rPr lang="en-US" sz="1800" spc="-35"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basis</a:t>
            </a:r>
            <a:r>
              <a:rPr lang="en-US" sz="1800" spc="-30"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with</a:t>
            </a:r>
            <a:r>
              <a:rPr lang="en-US" sz="1800" spc="-85"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the</a:t>
            </a:r>
            <a:r>
              <a:rPr lang="en-US" sz="1800" spc="-40"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approval</a:t>
            </a:r>
            <a:r>
              <a:rPr lang="en-US" sz="1800" spc="-5"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of</a:t>
            </a:r>
            <a:r>
              <a:rPr lang="en-US" sz="1800" spc="-25" dirty="0">
                <a:solidFill>
                  <a:srgbClr val="000000"/>
                </a:solidFill>
                <a:effectLst/>
                <a:latin typeface="Arial" panose="020B0604020202020204" pitchFamily="34"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the Department of Commerce (</a:t>
            </a:r>
            <a:r>
              <a:rPr lang="en-US" sz="1800" dirty="0" err="1">
                <a:solidFill>
                  <a:srgbClr val="000000"/>
                </a:solidFill>
                <a:effectLst/>
                <a:latin typeface="Arial" panose="020B0604020202020204" pitchFamily="34" charset="0"/>
                <a:ea typeface="Arial" panose="020B0604020202020204" pitchFamily="34" charset="0"/>
              </a:rPr>
              <a:t>DoC</a:t>
            </a:r>
            <a:r>
              <a:rPr lang="en-US" sz="1800" dirty="0">
                <a:solidFill>
                  <a:srgbClr val="000000"/>
                </a:solidFill>
                <a:effectLst/>
                <a:latin typeface="Arial" panose="020B0604020202020204" pitchFamily="34" charset="0"/>
                <a:ea typeface="Arial" panose="020B0604020202020204" pitchFamily="34" charset="0"/>
              </a:rPr>
              <a:t>).</a:t>
            </a:r>
            <a:endParaRPr lang="en-IN" altLang="en-US" cap="all" spc="30" dirty="0">
              <a:latin typeface="+mn-lt"/>
              <a:ea typeface="+mj-ea"/>
              <a:cs typeface="+mj-cs"/>
            </a:endParaRPr>
          </a:p>
        </p:txBody>
      </p:sp>
      <p:graphicFrame>
        <p:nvGraphicFramePr>
          <p:cNvPr id="2" name="Table 1">
            <a:extLst>
              <a:ext uri="{FF2B5EF4-FFF2-40B4-BE49-F238E27FC236}">
                <a16:creationId xmlns:a16="http://schemas.microsoft.com/office/drawing/2014/main" id="{9F19CD86-C89F-00AF-408A-7199E9888F05}"/>
              </a:ext>
            </a:extLst>
          </p:cNvPr>
          <p:cNvGraphicFramePr>
            <a:graphicFrameLocks noGrp="1"/>
          </p:cNvGraphicFramePr>
          <p:nvPr>
            <p:extLst>
              <p:ext uri="{D42A27DB-BD31-4B8C-83A1-F6EECF244321}">
                <p14:modId xmlns:p14="http://schemas.microsoft.com/office/powerpoint/2010/main" val="3211809317"/>
              </p:ext>
            </p:extLst>
          </p:nvPr>
        </p:nvGraphicFramePr>
        <p:xfrm>
          <a:off x="611560" y="2023110"/>
          <a:ext cx="7416824" cy="1097280"/>
        </p:xfrm>
        <a:graphic>
          <a:graphicData uri="http://schemas.openxmlformats.org/drawingml/2006/table">
            <a:tbl>
              <a:tblPr firstRow="1" firstCol="1" lastRow="1" lastCol="1" bandRow="1" bandCol="1">
                <a:tableStyleId>{5940675A-B579-460E-94D1-54222C63F5DA}</a:tableStyleId>
              </a:tblPr>
              <a:tblGrid>
                <a:gridCol w="1632327">
                  <a:extLst>
                    <a:ext uri="{9D8B030D-6E8A-4147-A177-3AD203B41FA5}">
                      <a16:colId xmlns:a16="http://schemas.microsoft.com/office/drawing/2014/main" val="486967692"/>
                    </a:ext>
                  </a:extLst>
                </a:gridCol>
                <a:gridCol w="1916811">
                  <a:extLst>
                    <a:ext uri="{9D8B030D-6E8A-4147-A177-3AD203B41FA5}">
                      <a16:colId xmlns:a16="http://schemas.microsoft.com/office/drawing/2014/main" val="331085959"/>
                    </a:ext>
                  </a:extLst>
                </a:gridCol>
                <a:gridCol w="2093577">
                  <a:extLst>
                    <a:ext uri="{9D8B030D-6E8A-4147-A177-3AD203B41FA5}">
                      <a16:colId xmlns:a16="http://schemas.microsoft.com/office/drawing/2014/main" val="1299074013"/>
                    </a:ext>
                  </a:extLst>
                </a:gridCol>
                <a:gridCol w="1774109">
                  <a:extLst>
                    <a:ext uri="{9D8B030D-6E8A-4147-A177-3AD203B41FA5}">
                      <a16:colId xmlns:a16="http://schemas.microsoft.com/office/drawing/2014/main" val="187502231"/>
                    </a:ext>
                  </a:extLst>
                </a:gridCol>
              </a:tblGrid>
              <a:tr h="491227">
                <a:tc>
                  <a:txBody>
                    <a:bodyPr/>
                    <a:lstStyle/>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Category</a:t>
                      </a:r>
                      <a:endParaRPr lang="en-IN" sz="1800" kern="1200" dirty="0">
                        <a:solidFill>
                          <a:srgbClr val="000000"/>
                        </a:solidFill>
                        <a:effectLst/>
                        <a:latin typeface="+mn-lt"/>
                        <a:ea typeface="+mn-ea"/>
                        <a:cs typeface="Arial" pitchFamily="34" charset="0"/>
                      </a:endParaRPr>
                    </a:p>
                  </a:txBody>
                  <a:tcPr marL="0" marR="0" marT="0" marB="0" anchor="ctr"/>
                </a:tc>
                <a:tc>
                  <a:txBody>
                    <a:bodyPr/>
                    <a:lstStyle/>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Low Risk exports</a:t>
                      </a:r>
                      <a:endParaRPr lang="en-IN" sz="1800" kern="1200" dirty="0">
                        <a:solidFill>
                          <a:srgbClr val="000000"/>
                        </a:solidFill>
                        <a:effectLst/>
                        <a:latin typeface="+mn-lt"/>
                        <a:ea typeface="+mn-ea"/>
                        <a:cs typeface="Arial" pitchFamily="34" charset="0"/>
                      </a:endParaRPr>
                    </a:p>
                  </a:txBody>
                  <a:tcPr marL="0" marR="0" marT="0" marB="0" anchor="ctr"/>
                </a:tc>
                <a:tc>
                  <a:txBody>
                    <a:bodyPr/>
                    <a:lstStyle/>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Medium Risk </a:t>
                      </a:r>
                      <a:endParaRPr lang="en-IN" sz="1800" kern="1200" dirty="0">
                        <a:solidFill>
                          <a:srgbClr val="000000"/>
                        </a:solidFill>
                        <a:effectLst/>
                        <a:latin typeface="+mn-lt"/>
                        <a:ea typeface="+mn-ea"/>
                        <a:cs typeface="Arial" pitchFamily="34" charset="0"/>
                      </a:endParaRPr>
                    </a:p>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exports</a:t>
                      </a:r>
                      <a:endParaRPr lang="en-IN" sz="1800" kern="1200" dirty="0">
                        <a:solidFill>
                          <a:srgbClr val="000000"/>
                        </a:solidFill>
                        <a:effectLst/>
                        <a:latin typeface="+mn-lt"/>
                        <a:ea typeface="+mn-ea"/>
                        <a:cs typeface="Arial" pitchFamily="34" charset="0"/>
                      </a:endParaRPr>
                    </a:p>
                  </a:txBody>
                  <a:tcPr marL="0" marR="0" marT="0" marB="0" anchor="ctr"/>
                </a:tc>
                <a:tc>
                  <a:txBody>
                    <a:bodyPr/>
                    <a:lstStyle/>
                    <a:p>
                      <a:pPr marL="73025" indent="-63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High Risk</a:t>
                      </a:r>
                      <a:endParaRPr lang="en-IN" sz="1800" kern="1200" dirty="0">
                        <a:solidFill>
                          <a:srgbClr val="000000"/>
                        </a:solidFill>
                        <a:effectLst/>
                        <a:latin typeface="+mn-lt"/>
                        <a:ea typeface="+mn-ea"/>
                        <a:cs typeface="Arial" pitchFamily="34" charset="0"/>
                      </a:endParaRPr>
                    </a:p>
                    <a:p>
                      <a:pPr marL="73025" indent="-63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exports</a:t>
                      </a:r>
                      <a:endParaRPr lang="en-IN" sz="1800" kern="1200" dirty="0">
                        <a:solidFill>
                          <a:srgbClr val="000000"/>
                        </a:solidFill>
                        <a:effectLst/>
                        <a:latin typeface="+mn-lt"/>
                        <a:ea typeface="+mn-ea"/>
                        <a:cs typeface="Arial" pitchFamily="34" charset="0"/>
                      </a:endParaRPr>
                    </a:p>
                  </a:txBody>
                  <a:tcPr marL="0" marR="0" marT="0" marB="0" anchor="ctr"/>
                </a:tc>
                <a:extLst>
                  <a:ext uri="{0D108BD9-81ED-4DB2-BD59-A6C34878D82A}">
                    <a16:rowId xmlns:a16="http://schemas.microsoft.com/office/drawing/2014/main" val="4135430994"/>
                  </a:ext>
                </a:extLst>
              </a:tr>
              <a:tr h="488315">
                <a:tc>
                  <a:txBody>
                    <a:bodyPr/>
                    <a:lstStyle/>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Frequency</a:t>
                      </a:r>
                      <a:endParaRPr lang="en-IN" sz="1800" kern="1200" dirty="0">
                        <a:solidFill>
                          <a:srgbClr val="000000"/>
                        </a:solidFill>
                        <a:effectLst/>
                        <a:latin typeface="+mn-lt"/>
                        <a:ea typeface="+mn-ea"/>
                        <a:cs typeface="Arial" pitchFamily="34" charset="0"/>
                      </a:endParaRPr>
                    </a:p>
                  </a:txBody>
                  <a:tcPr marL="0" marR="0" marT="0" marB="0" anchor="ctr"/>
                </a:tc>
                <a:tc>
                  <a:txBody>
                    <a:bodyPr/>
                    <a:lstStyle/>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Once in </a:t>
                      </a:r>
                      <a:endParaRPr lang="en-IN" sz="1800" kern="1200" dirty="0">
                        <a:solidFill>
                          <a:srgbClr val="000000"/>
                        </a:solidFill>
                        <a:effectLst/>
                        <a:latin typeface="+mn-lt"/>
                        <a:ea typeface="+mn-ea"/>
                        <a:cs typeface="Arial" pitchFamily="34" charset="0"/>
                      </a:endParaRPr>
                    </a:p>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12months</a:t>
                      </a:r>
                      <a:endParaRPr lang="en-IN" sz="1800" kern="1200" dirty="0">
                        <a:solidFill>
                          <a:srgbClr val="000000"/>
                        </a:solidFill>
                        <a:effectLst/>
                        <a:latin typeface="+mn-lt"/>
                        <a:ea typeface="+mn-ea"/>
                        <a:cs typeface="Arial" pitchFamily="34" charset="0"/>
                      </a:endParaRPr>
                    </a:p>
                  </a:txBody>
                  <a:tcPr marL="0" marR="0" marT="0" marB="0" anchor="ctr"/>
                </a:tc>
                <a:tc>
                  <a:txBody>
                    <a:bodyPr/>
                    <a:lstStyle/>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Once in 9 months</a:t>
                      </a:r>
                      <a:endParaRPr lang="en-IN" sz="1800" kern="1200" dirty="0">
                        <a:solidFill>
                          <a:srgbClr val="000000"/>
                        </a:solidFill>
                        <a:effectLst/>
                        <a:latin typeface="+mn-lt"/>
                        <a:ea typeface="+mn-ea"/>
                        <a:cs typeface="Arial" pitchFamily="34" charset="0"/>
                      </a:endParaRPr>
                    </a:p>
                  </a:txBody>
                  <a:tcPr marL="0" marR="0" marT="0" marB="0" anchor="ctr"/>
                </a:tc>
                <a:tc>
                  <a:txBody>
                    <a:bodyPr/>
                    <a:lstStyle/>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 Once in 6      </a:t>
                      </a:r>
                      <a:endParaRPr lang="en-IN" sz="1800" kern="1200" dirty="0">
                        <a:solidFill>
                          <a:srgbClr val="000000"/>
                        </a:solidFill>
                        <a:effectLst/>
                        <a:latin typeface="+mn-lt"/>
                        <a:ea typeface="+mn-ea"/>
                        <a:cs typeface="Arial" pitchFamily="34" charset="0"/>
                      </a:endParaRPr>
                    </a:p>
                    <a:p>
                      <a:pPr marL="73025" algn="ctr" defTabSz="914286" rtl="0" eaLnBrk="1" latinLnBrk="0" hangingPunct="1">
                        <a:lnSpc>
                          <a:spcPct val="100000"/>
                        </a:lnSpc>
                        <a:spcBef>
                          <a:spcPts val="0"/>
                        </a:spcBef>
                        <a:spcAft>
                          <a:spcPts val="0"/>
                        </a:spcAft>
                      </a:pPr>
                      <a:r>
                        <a:rPr lang="en-US" sz="1800" kern="1200" dirty="0">
                          <a:solidFill>
                            <a:srgbClr val="000000"/>
                          </a:solidFill>
                          <a:effectLst/>
                          <a:latin typeface="+mn-lt"/>
                          <a:ea typeface="+mn-ea"/>
                          <a:cs typeface="Arial" pitchFamily="34" charset="0"/>
                        </a:rPr>
                        <a:t> months</a:t>
                      </a:r>
                      <a:endParaRPr lang="en-IN" sz="1800" kern="1200" dirty="0">
                        <a:solidFill>
                          <a:srgbClr val="000000"/>
                        </a:solidFill>
                        <a:effectLst/>
                        <a:latin typeface="+mn-lt"/>
                        <a:ea typeface="+mn-ea"/>
                        <a:cs typeface="Arial" pitchFamily="34" charset="0"/>
                      </a:endParaRPr>
                    </a:p>
                  </a:txBody>
                  <a:tcPr marL="0" marR="0" marT="0" marB="0" anchor="ctr"/>
                </a:tc>
                <a:extLst>
                  <a:ext uri="{0D108BD9-81ED-4DB2-BD59-A6C34878D82A}">
                    <a16:rowId xmlns:a16="http://schemas.microsoft.com/office/drawing/2014/main" val="3282323154"/>
                  </a:ext>
                </a:extLst>
              </a:tr>
            </a:tbl>
          </a:graphicData>
        </a:graphic>
      </p:graphicFrame>
    </p:spTree>
    <p:extLst>
      <p:ext uri="{BB962C8B-B14F-4D97-AF65-F5344CB8AC3E}">
        <p14:creationId xmlns:p14="http://schemas.microsoft.com/office/powerpoint/2010/main" val="256968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68832" y="300275"/>
            <a:ext cx="8568953" cy="377006"/>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2000" b="1" cap="all" spc="30" dirty="0">
                <a:latin typeface="+mn-lt"/>
                <a:ea typeface="+mj-ea"/>
                <a:cs typeface="+mj-cs"/>
              </a:rPr>
              <a:t>INTIMATION TO EXPORTER</a:t>
            </a: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87523" y="977638"/>
            <a:ext cx="8604958" cy="3116218"/>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 typeface="+mj-lt"/>
              <a:buAutoNum type="arabicPeriod"/>
            </a:pPr>
            <a:r>
              <a:rPr lang="en-US" altLang="en-US" spc="30" dirty="0">
                <a:latin typeface="+mn-lt"/>
                <a:ea typeface="+mj-ea"/>
                <a:cs typeface="+mj-cs"/>
              </a:rPr>
              <a:t>The local administrator/ local user/authorized agency shall give prior intimation about the verification audit to the exporter allowing reasonable time for the exporter to acknowledge and reply back.</a:t>
            </a:r>
          </a:p>
          <a:p>
            <a:pPr marL="342900" indent="-342900" eaLnBrk="1" hangingPunct="1">
              <a:buFont typeface="+mj-lt"/>
              <a:buAutoNum type="arabicPeriod"/>
            </a:pPr>
            <a:r>
              <a:rPr lang="en-US" altLang="en-US" spc="30" dirty="0">
                <a:latin typeface="+mn-lt"/>
                <a:ea typeface="+mj-ea"/>
                <a:cs typeface="+mj-cs"/>
              </a:rPr>
              <a:t>Wherever physical verification would be required based on the aforesaid guidelines, the same shall be carried out on mutually agreed date and on payment of applicable fees (in line with the guidelines mentioned in the DGFT trade notice no. 52/2015-20 dated 30 November 2018. (attached          )</a:t>
            </a:r>
          </a:p>
          <a:p>
            <a:pPr marL="342900" indent="-342900" eaLnBrk="1" hangingPunct="1">
              <a:buFont typeface="+mj-lt"/>
              <a:buAutoNum type="arabicPeriod"/>
            </a:pPr>
            <a:r>
              <a:rPr lang="en-US" altLang="en-US" spc="30" dirty="0">
                <a:latin typeface="+mn-lt"/>
                <a:ea typeface="+mj-ea"/>
                <a:cs typeface="+mj-cs"/>
              </a:rPr>
              <a:t>The exporter shall extend full cooperation to the competent authority in verifying the relevant records/accounts or carry out any other appropriate checks, as necessary for ascertaining the origin of the shipments made under the relevant GSP scheme.</a:t>
            </a:r>
          </a:p>
        </p:txBody>
      </p:sp>
      <p:graphicFrame>
        <p:nvGraphicFramePr>
          <p:cNvPr id="2" name="Object 1">
            <a:extLst>
              <a:ext uri="{FF2B5EF4-FFF2-40B4-BE49-F238E27FC236}">
                <a16:creationId xmlns:a16="http://schemas.microsoft.com/office/drawing/2014/main" id="{4CA6D162-3703-673A-6CA6-E4A8E39D8331}"/>
              </a:ext>
            </a:extLst>
          </p:cNvPr>
          <p:cNvGraphicFramePr>
            <a:graphicFrameLocks noChangeAspect="1"/>
          </p:cNvGraphicFramePr>
          <p:nvPr>
            <p:extLst>
              <p:ext uri="{D42A27DB-BD31-4B8C-83A1-F6EECF244321}">
                <p14:modId xmlns:p14="http://schemas.microsoft.com/office/powerpoint/2010/main" val="2445478288"/>
              </p:ext>
            </p:extLst>
          </p:nvPr>
        </p:nvGraphicFramePr>
        <p:xfrm>
          <a:off x="5364088" y="2643759"/>
          <a:ext cx="648072" cy="360040"/>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5364088" y="2643759"/>
                        <a:ext cx="648072" cy="360040"/>
                      </a:xfrm>
                      <a:prstGeom prst="rect">
                        <a:avLst/>
                      </a:prstGeom>
                    </p:spPr>
                  </p:pic>
                </p:oleObj>
              </mc:Fallback>
            </mc:AlternateContent>
          </a:graphicData>
        </a:graphic>
      </p:graphicFrame>
    </p:spTree>
    <p:extLst>
      <p:ext uri="{BB962C8B-B14F-4D97-AF65-F5344CB8AC3E}">
        <p14:creationId xmlns:p14="http://schemas.microsoft.com/office/powerpoint/2010/main" val="82482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35560" y="56031"/>
            <a:ext cx="8808988" cy="377006"/>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cap="all" spc="30" dirty="0">
                <a:latin typeface="+mn-lt"/>
                <a:ea typeface="+mj-ea"/>
                <a:cs typeface="+mj-cs"/>
              </a:rPr>
              <a:t>Verifications / CHECKS during the audit</a:t>
            </a:r>
            <a:endParaRPr lang="en-IN" altLang="en-US" sz="2000" b="1" cap="all" spc="30" dirty="0">
              <a:latin typeface="+mn-lt"/>
              <a:ea typeface="+mj-ea"/>
              <a:cs typeface="+mj-cs"/>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35560" y="678590"/>
            <a:ext cx="8800936" cy="4224213"/>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365125" lvl="2">
              <a:spcBef>
                <a:spcPts val="0"/>
              </a:spcBef>
              <a:spcAft>
                <a:spcPts val="0"/>
              </a:spcAft>
              <a:buFont typeface="+mj-lt"/>
              <a:buAutoNum type="arabicPeriod"/>
              <a:tabLst>
                <a:tab pos="1078865" algn="l"/>
                <a:tab pos="1085215" algn="l"/>
              </a:tabLst>
            </a:pPr>
            <a:r>
              <a:rPr lang="en-US" sz="1500" spc="-5" dirty="0">
                <a:effectLst/>
                <a:latin typeface="+mn-lt"/>
                <a:ea typeface="Arial" panose="020B0604020202020204" pitchFamily="34" charset="0"/>
              </a:rPr>
              <a:t>The registration data by</a:t>
            </a:r>
            <a:r>
              <a:rPr lang="en-US" sz="1500" spc="-20" dirty="0">
                <a:effectLst/>
                <a:latin typeface="+mn-lt"/>
                <a:ea typeface="Arial" panose="020B0604020202020204" pitchFamily="34" charset="0"/>
              </a:rPr>
              <a:t> </a:t>
            </a:r>
            <a:r>
              <a:rPr lang="en-US" sz="1500" spc="-5" dirty="0">
                <a:effectLst/>
                <a:latin typeface="+mn-lt"/>
                <a:ea typeface="Arial" panose="020B0604020202020204" pitchFamily="34" charset="0"/>
              </a:rPr>
              <a:t>the</a:t>
            </a:r>
            <a:r>
              <a:rPr lang="en-US" sz="1500" spc="-25" dirty="0">
                <a:effectLst/>
                <a:latin typeface="+mn-lt"/>
                <a:ea typeface="Arial" panose="020B0604020202020204" pitchFamily="34" charset="0"/>
              </a:rPr>
              <a:t> </a:t>
            </a:r>
            <a:r>
              <a:rPr lang="en-US" sz="1500" spc="-5" dirty="0">
                <a:effectLst/>
                <a:latin typeface="+mn-lt"/>
                <a:ea typeface="Arial" panose="020B0604020202020204" pitchFamily="34" charset="0"/>
              </a:rPr>
              <a:t>exporter (wherever applicable) is updated or not.</a:t>
            </a:r>
            <a:endParaRPr lang="en-IN" sz="1500" spc="-5" dirty="0">
              <a:effectLst/>
              <a:latin typeface="+mn-lt"/>
              <a:ea typeface="Arial" panose="020B0604020202020204" pitchFamily="34" charset="0"/>
            </a:endParaRPr>
          </a:p>
          <a:p>
            <a:pPr marL="228600" marR="369570" lvl="2">
              <a:spcBef>
                <a:spcPts val="0"/>
              </a:spcBef>
              <a:spcAft>
                <a:spcPts val="0"/>
              </a:spcAft>
              <a:buFont typeface="+mj-lt"/>
              <a:buAutoNum type="arabicPeriod"/>
              <a:tabLst>
                <a:tab pos="1081405" algn="l"/>
                <a:tab pos="1085215" algn="l"/>
              </a:tabLst>
            </a:pPr>
            <a:r>
              <a:rPr lang="en-US" sz="1500" spc="-5" dirty="0">
                <a:effectLst/>
                <a:latin typeface="+mn-lt"/>
                <a:ea typeface="Arial" panose="020B0604020202020204" pitchFamily="34" charset="0"/>
              </a:rPr>
              <a:t>Checking of Statement on origin along with its supporting documents/records/accounts for production/supply of goods.</a:t>
            </a:r>
            <a:r>
              <a:rPr lang="en-US" sz="1500" dirty="0">
                <a:effectLst/>
                <a:latin typeface="+mn-lt"/>
                <a:ea typeface="Arial" panose="020B0604020202020204" pitchFamily="34" charset="0"/>
              </a:rPr>
              <a:t> </a:t>
            </a:r>
          </a:p>
          <a:p>
            <a:pPr marL="541338" marR="369570" lvl="3" indent="-182563">
              <a:spcBef>
                <a:spcPts val="0"/>
              </a:spcBef>
              <a:spcAft>
                <a:spcPts val="0"/>
              </a:spcAft>
              <a:buFont typeface="+mj-lt"/>
              <a:buAutoNum type="romanLcPeriod"/>
              <a:tabLst>
                <a:tab pos="1081405" algn="l"/>
                <a:tab pos="1085215" algn="l"/>
              </a:tabLst>
            </a:pPr>
            <a:r>
              <a:rPr lang="en-US" sz="1500" dirty="0">
                <a:effectLst/>
                <a:latin typeface="+mn-lt"/>
                <a:ea typeface="Arial" panose="020B0604020202020204" pitchFamily="34" charset="0"/>
              </a:rPr>
              <a:t>Whether goods covered under the Statement on Origin/Certificate</a:t>
            </a:r>
            <a:r>
              <a:rPr lang="en-US" sz="1500" spc="-85" dirty="0">
                <a:effectLst/>
                <a:latin typeface="+mn-lt"/>
                <a:ea typeface="Arial" panose="020B0604020202020204" pitchFamily="34" charset="0"/>
              </a:rPr>
              <a:t> </a:t>
            </a:r>
            <a:r>
              <a:rPr lang="en-US" sz="1500" dirty="0">
                <a:effectLst/>
                <a:latin typeface="+mn-lt"/>
                <a:ea typeface="Arial" panose="020B0604020202020204" pitchFamily="34" charset="0"/>
              </a:rPr>
              <a:t>of</a:t>
            </a:r>
            <a:r>
              <a:rPr lang="en-US" sz="1500" spc="-85" dirty="0">
                <a:effectLst/>
                <a:latin typeface="+mn-lt"/>
                <a:ea typeface="Arial" panose="020B0604020202020204" pitchFamily="34" charset="0"/>
              </a:rPr>
              <a:t> </a:t>
            </a:r>
            <a:r>
              <a:rPr lang="en-US" sz="1500" dirty="0">
                <a:effectLst/>
                <a:latin typeface="+mn-lt"/>
                <a:ea typeface="Arial" panose="020B0604020202020204" pitchFamily="34" charset="0"/>
              </a:rPr>
              <a:t>Origin</a:t>
            </a:r>
            <a:r>
              <a:rPr lang="en-US" sz="1500" spc="-85" dirty="0">
                <a:effectLst/>
                <a:latin typeface="+mn-lt"/>
                <a:ea typeface="Arial" panose="020B0604020202020204" pitchFamily="34" charset="0"/>
              </a:rPr>
              <a:t> </a:t>
            </a:r>
            <a:r>
              <a:rPr lang="en-US" sz="1500" dirty="0">
                <a:effectLst/>
                <a:latin typeface="+mn-lt"/>
                <a:ea typeface="Arial" panose="020B0604020202020204" pitchFamily="34" charset="0"/>
              </a:rPr>
              <a:t>qualify</a:t>
            </a:r>
            <a:r>
              <a:rPr lang="en-US" sz="1500" spc="-85" dirty="0">
                <a:effectLst/>
                <a:latin typeface="+mn-lt"/>
                <a:ea typeface="Arial" panose="020B0604020202020204" pitchFamily="34" charset="0"/>
              </a:rPr>
              <a:t> </a:t>
            </a:r>
            <a:r>
              <a:rPr lang="en-US" sz="1500" dirty="0">
                <a:effectLst/>
                <a:latin typeface="+mn-lt"/>
                <a:ea typeface="Arial" panose="020B0604020202020204" pitchFamily="34" charset="0"/>
              </a:rPr>
              <a:t>for</a:t>
            </a:r>
            <a:r>
              <a:rPr lang="en-US" sz="1500" spc="-80" dirty="0">
                <a:effectLst/>
                <a:latin typeface="+mn-lt"/>
                <a:ea typeface="Arial" panose="020B0604020202020204" pitchFamily="34" charset="0"/>
              </a:rPr>
              <a:t> </a:t>
            </a:r>
            <a:r>
              <a:rPr lang="en-US" sz="1500" dirty="0">
                <a:effectLst/>
                <a:latin typeface="+mn-lt"/>
                <a:ea typeface="Arial" panose="020B0604020202020204" pitchFamily="34" charset="0"/>
              </a:rPr>
              <a:t>preferential</a:t>
            </a:r>
            <a:r>
              <a:rPr lang="en-US" sz="1500" spc="-85" dirty="0">
                <a:effectLst/>
                <a:latin typeface="+mn-lt"/>
                <a:ea typeface="Arial" panose="020B0604020202020204" pitchFamily="34" charset="0"/>
              </a:rPr>
              <a:t> </a:t>
            </a:r>
            <a:r>
              <a:rPr lang="en-US" sz="1500" dirty="0">
                <a:effectLst/>
                <a:latin typeface="+mn-lt"/>
                <a:ea typeface="Arial" panose="020B0604020202020204" pitchFamily="34" charset="0"/>
              </a:rPr>
              <a:t>treatment</a:t>
            </a:r>
            <a:r>
              <a:rPr lang="en-US" sz="1500" spc="-85" dirty="0">
                <a:effectLst/>
                <a:latin typeface="+mn-lt"/>
                <a:ea typeface="Arial" panose="020B0604020202020204" pitchFamily="34" charset="0"/>
              </a:rPr>
              <a:t> </a:t>
            </a:r>
            <a:r>
              <a:rPr lang="en-US" sz="1500" dirty="0">
                <a:effectLst/>
                <a:latin typeface="+mn-lt"/>
                <a:ea typeface="Arial" panose="020B0604020202020204" pitchFamily="34" charset="0"/>
              </a:rPr>
              <a:t>under </a:t>
            </a:r>
            <a:r>
              <a:rPr lang="en-US" sz="1500" spc="-20" dirty="0">
                <a:effectLst/>
                <a:latin typeface="+mn-lt"/>
                <a:ea typeface="Arial" panose="020B0604020202020204" pitchFamily="34" charset="0"/>
              </a:rPr>
              <a:t>GSP. </a:t>
            </a:r>
            <a:r>
              <a:rPr lang="en-US" sz="1500" dirty="0">
                <a:effectLst/>
                <a:latin typeface="+mn-lt"/>
                <a:ea typeface="Arial" panose="020B0604020202020204" pitchFamily="34" charset="0"/>
              </a:rPr>
              <a:t>Supply</a:t>
            </a:r>
            <a:r>
              <a:rPr lang="en-US" sz="1500" spc="-60" dirty="0">
                <a:effectLst/>
                <a:latin typeface="+mn-lt"/>
                <a:ea typeface="Arial" panose="020B0604020202020204" pitchFamily="34" charset="0"/>
              </a:rPr>
              <a:t> </a:t>
            </a:r>
            <a:r>
              <a:rPr lang="en-US" sz="1500" dirty="0">
                <a:effectLst/>
                <a:latin typeface="+mn-lt"/>
                <a:ea typeface="Arial" panose="020B0604020202020204" pitchFamily="34" charset="0"/>
              </a:rPr>
              <a:t>chain/value</a:t>
            </a:r>
            <a:r>
              <a:rPr lang="en-US" sz="1500" spc="-60" dirty="0">
                <a:effectLst/>
                <a:latin typeface="+mn-lt"/>
                <a:ea typeface="Arial" panose="020B0604020202020204" pitchFamily="34" charset="0"/>
              </a:rPr>
              <a:t> </a:t>
            </a:r>
            <a:r>
              <a:rPr lang="en-US" sz="1500" dirty="0">
                <a:effectLst/>
                <a:latin typeface="+mn-lt"/>
                <a:ea typeface="Arial" panose="020B0604020202020204" pitchFamily="34" charset="0"/>
              </a:rPr>
              <a:t>chain</a:t>
            </a:r>
            <a:r>
              <a:rPr lang="en-US" sz="1500" spc="-80" dirty="0">
                <a:effectLst/>
                <a:latin typeface="+mn-lt"/>
                <a:ea typeface="Arial" panose="020B0604020202020204" pitchFamily="34" charset="0"/>
              </a:rPr>
              <a:t> </a:t>
            </a:r>
            <a:r>
              <a:rPr lang="en-US" sz="1500" dirty="0">
                <a:effectLst/>
                <a:latin typeface="+mn-lt"/>
                <a:ea typeface="Arial" panose="020B0604020202020204" pitchFamily="34" charset="0"/>
              </a:rPr>
              <a:t>of</a:t>
            </a:r>
            <a:r>
              <a:rPr lang="en-US" sz="1500" spc="-105" dirty="0">
                <a:effectLst/>
                <a:latin typeface="+mn-lt"/>
                <a:ea typeface="Arial" panose="020B0604020202020204" pitchFamily="34" charset="0"/>
              </a:rPr>
              <a:t> </a:t>
            </a:r>
            <a:r>
              <a:rPr lang="en-US" sz="1500" dirty="0">
                <a:effectLst/>
                <a:latin typeface="+mn-lt"/>
                <a:ea typeface="Arial" panose="020B0604020202020204" pitchFamily="34" charset="0"/>
              </a:rPr>
              <a:t>the</a:t>
            </a:r>
            <a:r>
              <a:rPr lang="en-US" sz="1500" spc="-105" dirty="0">
                <a:effectLst/>
                <a:latin typeface="+mn-lt"/>
                <a:ea typeface="Arial" panose="020B0604020202020204" pitchFamily="34" charset="0"/>
              </a:rPr>
              <a:t> </a:t>
            </a:r>
            <a:r>
              <a:rPr lang="en-US" sz="1500" dirty="0">
                <a:effectLst/>
                <a:latin typeface="+mn-lt"/>
                <a:ea typeface="Arial" panose="020B0604020202020204" pitchFamily="34" charset="0"/>
              </a:rPr>
              <a:t>materials</a:t>
            </a:r>
            <a:r>
              <a:rPr lang="en-US" sz="1500" spc="-70" dirty="0">
                <a:effectLst/>
                <a:latin typeface="+mn-lt"/>
                <a:ea typeface="Arial" panose="020B0604020202020204" pitchFamily="34" charset="0"/>
              </a:rPr>
              <a:t> </a:t>
            </a:r>
            <a:r>
              <a:rPr lang="en-US" sz="1500" dirty="0">
                <a:effectLst/>
                <a:latin typeface="+mn-lt"/>
                <a:ea typeface="Arial" panose="020B0604020202020204" pitchFamily="34" charset="0"/>
              </a:rPr>
              <a:t>manufactured</a:t>
            </a:r>
            <a:r>
              <a:rPr lang="en-US" sz="1500" spc="-65" dirty="0">
                <a:effectLst/>
                <a:latin typeface="+mn-lt"/>
                <a:ea typeface="Arial" panose="020B0604020202020204" pitchFamily="34" charset="0"/>
              </a:rPr>
              <a:t> </a:t>
            </a:r>
            <a:r>
              <a:rPr lang="en-US" sz="1500" dirty="0">
                <a:effectLst/>
                <a:latin typeface="+mn-lt"/>
                <a:ea typeface="Arial" panose="020B0604020202020204" pitchFamily="34" charset="0"/>
              </a:rPr>
              <a:t>in</a:t>
            </a:r>
            <a:r>
              <a:rPr lang="en-US" sz="1500" spc="-55" dirty="0">
                <a:effectLst/>
                <a:latin typeface="+mn-lt"/>
                <a:ea typeface="Arial" panose="020B0604020202020204" pitchFamily="34" charset="0"/>
              </a:rPr>
              <a:t> </a:t>
            </a:r>
            <a:r>
              <a:rPr lang="en-US" sz="1500" spc="-10" dirty="0">
                <a:effectLst/>
                <a:latin typeface="+mn-lt"/>
                <a:ea typeface="Arial" panose="020B0604020202020204" pitchFamily="34" charset="0"/>
              </a:rPr>
              <a:t>India.</a:t>
            </a:r>
          </a:p>
          <a:p>
            <a:pPr marL="541338" marR="369570" lvl="3" indent="-182563">
              <a:spcBef>
                <a:spcPts val="0"/>
              </a:spcBef>
              <a:spcAft>
                <a:spcPts val="0"/>
              </a:spcAft>
              <a:buFont typeface="+mj-lt"/>
              <a:buAutoNum type="romanLcPeriod"/>
              <a:tabLst>
                <a:tab pos="1081405" algn="l"/>
                <a:tab pos="1085215" algn="l"/>
              </a:tabLst>
            </a:pPr>
            <a:r>
              <a:rPr lang="en-US" sz="1500" dirty="0">
                <a:effectLst/>
                <a:latin typeface="+mn-lt"/>
                <a:ea typeface="Arial" panose="020B0604020202020204" pitchFamily="34" charset="0"/>
              </a:rPr>
              <a:t>In case of non-originating material used: whether the Product Specific Rule is complied, and sufficient processing has been done, as required under the relevant GSP scheme.</a:t>
            </a:r>
            <a:r>
              <a:rPr lang="en-US" sz="1500" spc="-20" dirty="0">
                <a:effectLst/>
                <a:latin typeface="+mn-lt"/>
                <a:ea typeface="Arial" panose="020B0604020202020204" pitchFamily="34" charset="0"/>
              </a:rPr>
              <a:t> </a:t>
            </a:r>
          </a:p>
          <a:p>
            <a:pPr marL="228600" marR="359410" lvl="0" indent="-228600">
              <a:spcBef>
                <a:spcPts val="0"/>
              </a:spcBef>
              <a:spcAft>
                <a:spcPts val="0"/>
              </a:spcAft>
              <a:buFont typeface="+mj-lt"/>
              <a:buAutoNum type="arabicPeriod"/>
            </a:pPr>
            <a:r>
              <a:rPr lang="en-US" sz="1500" spc="-10" dirty="0">
                <a:effectLst/>
                <a:latin typeface="+mn-lt"/>
                <a:ea typeface="Arial" panose="020B0604020202020204" pitchFamily="34" charset="0"/>
              </a:rPr>
              <a:t>Checking</a:t>
            </a:r>
            <a:r>
              <a:rPr lang="en-US" sz="1500" spc="-5" dirty="0">
                <a:effectLst/>
                <a:latin typeface="+mn-lt"/>
                <a:ea typeface="Arial" panose="020B0604020202020204" pitchFamily="34" charset="0"/>
              </a:rPr>
              <a:t> </a:t>
            </a:r>
            <a:r>
              <a:rPr lang="en-US" sz="1500" spc="-10" dirty="0">
                <a:effectLst/>
                <a:latin typeface="+mn-lt"/>
                <a:ea typeface="Arial" panose="020B0604020202020204" pitchFamily="34" charset="0"/>
              </a:rPr>
              <a:t>of</a:t>
            </a:r>
            <a:r>
              <a:rPr lang="en-US" sz="1500" spc="-75" dirty="0">
                <a:effectLst/>
                <a:latin typeface="+mn-lt"/>
                <a:ea typeface="Arial" panose="020B0604020202020204" pitchFamily="34" charset="0"/>
              </a:rPr>
              <a:t> </a:t>
            </a:r>
            <a:r>
              <a:rPr lang="en-US" sz="1500" spc="-10" dirty="0">
                <a:effectLst/>
                <a:latin typeface="+mn-lt"/>
                <a:ea typeface="Arial" panose="020B0604020202020204" pitchFamily="34" charset="0"/>
              </a:rPr>
              <a:t>production</a:t>
            </a:r>
            <a:r>
              <a:rPr lang="en-US" sz="1500" spc="-20" dirty="0">
                <a:effectLst/>
                <a:latin typeface="+mn-lt"/>
                <a:ea typeface="Arial" panose="020B0604020202020204" pitchFamily="34" charset="0"/>
              </a:rPr>
              <a:t> </a:t>
            </a:r>
            <a:r>
              <a:rPr lang="en-US" sz="1500" spc="-10" dirty="0">
                <a:effectLst/>
                <a:latin typeface="+mn-lt"/>
                <a:ea typeface="Arial" panose="020B0604020202020204" pitchFamily="34" charset="0"/>
              </a:rPr>
              <a:t>facilities, if</a:t>
            </a:r>
            <a:r>
              <a:rPr lang="en-US" sz="1500" spc="-30" dirty="0">
                <a:effectLst/>
                <a:latin typeface="+mn-lt"/>
                <a:ea typeface="Arial" panose="020B0604020202020204" pitchFamily="34" charset="0"/>
              </a:rPr>
              <a:t> </a:t>
            </a:r>
            <a:r>
              <a:rPr lang="en-US" sz="1500" spc="-10" dirty="0">
                <a:effectLst/>
                <a:latin typeface="+mn-lt"/>
                <a:ea typeface="Arial" panose="020B0604020202020204" pitchFamily="34" charset="0"/>
              </a:rPr>
              <a:t>required.</a:t>
            </a:r>
            <a:endParaRPr lang="en-IN" sz="1500" spc="-5" dirty="0">
              <a:latin typeface="+mn-lt"/>
              <a:ea typeface="Arial" panose="020B0604020202020204" pitchFamily="34" charset="0"/>
            </a:endParaRPr>
          </a:p>
          <a:p>
            <a:pPr marL="228600" marR="359410" lvl="0" indent="-228600">
              <a:spcBef>
                <a:spcPts val="0"/>
              </a:spcBef>
              <a:spcAft>
                <a:spcPts val="0"/>
              </a:spcAft>
              <a:buFont typeface="+mj-lt"/>
              <a:buAutoNum type="arabicPeriod"/>
            </a:pPr>
            <a:r>
              <a:rPr lang="en-US" sz="1500" spc="-5" dirty="0">
                <a:effectLst/>
                <a:latin typeface="+mn-lt"/>
                <a:ea typeface="Arial" panose="020B0604020202020204" pitchFamily="34" charset="0"/>
              </a:rPr>
              <a:t>Verification of the documents/records/accounts/production facilities at the suppliers' premises,</a:t>
            </a:r>
            <a:r>
              <a:rPr lang="en-US" sz="1500" spc="-45" dirty="0">
                <a:effectLst/>
                <a:latin typeface="+mn-lt"/>
                <a:ea typeface="Arial" panose="020B0604020202020204" pitchFamily="34" charset="0"/>
              </a:rPr>
              <a:t> </a:t>
            </a:r>
            <a:r>
              <a:rPr lang="en-US" sz="1500" spc="-5" dirty="0">
                <a:effectLst/>
                <a:latin typeface="+mn-lt"/>
                <a:ea typeface="Arial" panose="020B0604020202020204" pitchFamily="34" charset="0"/>
              </a:rPr>
              <a:t>wherever necessary.</a:t>
            </a:r>
            <a:endParaRPr lang="en-IN" sz="1500" spc="-5" dirty="0">
              <a:latin typeface="+mn-lt"/>
              <a:ea typeface="Arial" panose="020B0604020202020204" pitchFamily="34" charset="0"/>
            </a:endParaRPr>
          </a:p>
          <a:p>
            <a:pPr marL="228600" marR="359410" lvl="0" indent="-228600">
              <a:spcBef>
                <a:spcPts val="0"/>
              </a:spcBef>
              <a:spcAft>
                <a:spcPts val="0"/>
              </a:spcAft>
              <a:buFont typeface="+mj-lt"/>
              <a:buAutoNum type="arabicPeriod"/>
            </a:pPr>
            <a:r>
              <a:rPr lang="en-US" sz="1500" spc="-5" dirty="0">
                <a:effectLst/>
                <a:latin typeface="+mn-lt"/>
                <a:ea typeface="Arial" panose="020B0604020202020204" pitchFamily="34" charset="0"/>
              </a:rPr>
              <a:t>Whether the exporter is sending the required information of the Statements on Origin/Certificate of Origin to the Local Administrator/ local</a:t>
            </a:r>
            <a:r>
              <a:rPr lang="en-US" sz="1500" spc="-45" dirty="0">
                <a:effectLst/>
                <a:latin typeface="+mn-lt"/>
                <a:ea typeface="Arial" panose="020B0604020202020204" pitchFamily="34" charset="0"/>
              </a:rPr>
              <a:t> </a:t>
            </a:r>
            <a:r>
              <a:rPr lang="en-US" sz="1500" spc="-5" dirty="0">
                <a:effectLst/>
                <a:latin typeface="+mn-lt"/>
                <a:ea typeface="Arial" panose="020B0604020202020204" pitchFamily="34" charset="0"/>
              </a:rPr>
              <a:t>user/authorized agency,</a:t>
            </a:r>
            <a:r>
              <a:rPr lang="en-US" sz="1500" spc="-30" dirty="0">
                <a:effectLst/>
                <a:latin typeface="+mn-lt"/>
                <a:ea typeface="Arial" panose="020B0604020202020204" pitchFamily="34" charset="0"/>
              </a:rPr>
              <a:t> </a:t>
            </a:r>
            <a:r>
              <a:rPr lang="en-US" sz="1500" spc="-5" dirty="0">
                <a:effectLst/>
                <a:latin typeface="+mn-lt"/>
                <a:ea typeface="Arial" panose="020B0604020202020204" pitchFamily="34" charset="0"/>
              </a:rPr>
              <a:t>as</a:t>
            </a:r>
            <a:r>
              <a:rPr lang="en-US" sz="1500" spc="-10" dirty="0">
                <a:effectLst/>
                <a:latin typeface="+mn-lt"/>
                <a:ea typeface="Arial" panose="020B0604020202020204" pitchFamily="34" charset="0"/>
              </a:rPr>
              <a:t> </a:t>
            </a:r>
            <a:r>
              <a:rPr lang="en-US" sz="1500" spc="-5" dirty="0">
                <a:effectLst/>
                <a:latin typeface="+mn-lt"/>
                <a:ea typeface="Arial" panose="020B0604020202020204" pitchFamily="34" charset="0"/>
              </a:rPr>
              <a:t>required in the</a:t>
            </a:r>
            <a:r>
              <a:rPr lang="en-US" sz="1500" spc="-35" dirty="0">
                <a:effectLst/>
                <a:latin typeface="+mn-lt"/>
                <a:ea typeface="Arial" panose="020B0604020202020204" pitchFamily="34" charset="0"/>
              </a:rPr>
              <a:t> </a:t>
            </a:r>
            <a:r>
              <a:rPr lang="en-US" sz="1500" spc="-5" dirty="0">
                <a:effectLst/>
                <a:latin typeface="+mn-lt"/>
                <a:ea typeface="Arial" panose="020B0604020202020204" pitchFamily="34" charset="0"/>
              </a:rPr>
              <a:t>DGFT Public Notice.</a:t>
            </a:r>
            <a:endParaRPr lang="en-IN" sz="1500" spc="-5" dirty="0">
              <a:latin typeface="+mn-lt"/>
              <a:ea typeface="Arial" panose="020B0604020202020204" pitchFamily="34" charset="0"/>
            </a:endParaRPr>
          </a:p>
          <a:p>
            <a:pPr marL="228600" marR="359410" indent="-228600">
              <a:spcBef>
                <a:spcPts val="0"/>
              </a:spcBef>
              <a:spcAft>
                <a:spcPts val="0"/>
              </a:spcAft>
              <a:buFont typeface="+mj-lt"/>
              <a:buAutoNum type="arabicPeriod"/>
            </a:pPr>
            <a:r>
              <a:rPr lang="en-US" sz="1500" spc="-5" dirty="0">
                <a:effectLst/>
                <a:latin typeface="+mn-lt"/>
                <a:ea typeface="Arial" panose="020B0604020202020204" pitchFamily="34" charset="0"/>
              </a:rPr>
              <a:t>Whether the exporter's suppliers are informed by the exporter about their obligations as</a:t>
            </a:r>
            <a:r>
              <a:rPr lang="en-US" sz="1500" spc="-75" dirty="0">
                <a:effectLst/>
                <a:latin typeface="+mn-lt"/>
                <a:ea typeface="Arial" panose="020B0604020202020204" pitchFamily="34" charset="0"/>
              </a:rPr>
              <a:t> </a:t>
            </a:r>
            <a:r>
              <a:rPr lang="en-US" sz="1500" spc="-5" dirty="0">
                <a:effectLst/>
                <a:latin typeface="+mn-lt"/>
                <a:ea typeface="Arial" panose="020B0604020202020204" pitchFamily="34" charset="0"/>
              </a:rPr>
              <a:t>per</a:t>
            </a:r>
            <a:r>
              <a:rPr lang="en-US" sz="1500" spc="-25" dirty="0">
                <a:effectLst/>
                <a:latin typeface="+mn-lt"/>
                <a:ea typeface="Arial" panose="020B0604020202020204" pitchFamily="34" charset="0"/>
              </a:rPr>
              <a:t> </a:t>
            </a:r>
            <a:r>
              <a:rPr lang="en-US" sz="1500" spc="-5" dirty="0">
                <a:effectLst/>
                <a:latin typeface="+mn-lt"/>
                <a:ea typeface="Arial" panose="020B0604020202020204" pitchFamily="34" charset="0"/>
              </a:rPr>
              <a:t>the regulations of</a:t>
            </a:r>
            <a:r>
              <a:rPr lang="en-US" sz="1500" spc="-10" dirty="0">
                <a:effectLst/>
                <a:latin typeface="+mn-lt"/>
                <a:ea typeface="Arial" panose="020B0604020202020204" pitchFamily="34" charset="0"/>
              </a:rPr>
              <a:t> </a:t>
            </a:r>
            <a:r>
              <a:rPr lang="en-US" sz="1500" spc="-5" dirty="0">
                <a:effectLst/>
                <a:latin typeface="+mn-lt"/>
                <a:ea typeface="Arial" panose="020B0604020202020204" pitchFamily="34" charset="0"/>
              </a:rPr>
              <a:t>the</a:t>
            </a:r>
            <a:r>
              <a:rPr lang="en-US" sz="1500" spc="-50" dirty="0">
                <a:effectLst/>
                <a:latin typeface="+mn-lt"/>
                <a:ea typeface="Arial" panose="020B0604020202020204" pitchFamily="34" charset="0"/>
              </a:rPr>
              <a:t> </a:t>
            </a:r>
            <a:r>
              <a:rPr lang="en-US" sz="1500" spc="-5" dirty="0">
                <a:effectLst/>
                <a:latin typeface="+mn-lt"/>
                <a:ea typeface="Arial" panose="020B0604020202020204" pitchFamily="34" charset="0"/>
              </a:rPr>
              <a:t>GSP granting country.</a:t>
            </a:r>
            <a:r>
              <a:rPr lang="en-US" sz="1500" spc="-20" dirty="0">
                <a:effectLst/>
                <a:latin typeface="+mn-lt"/>
                <a:ea typeface="Arial" panose="020B0604020202020204" pitchFamily="34" charset="0"/>
              </a:rPr>
              <a:t> </a:t>
            </a:r>
            <a:r>
              <a:rPr lang="en-US" sz="1500" spc="-5" dirty="0">
                <a:effectLst/>
                <a:latin typeface="+mn-lt"/>
                <a:ea typeface="Arial" panose="020B0604020202020204" pitchFamily="34" charset="0"/>
              </a:rPr>
              <a:t>If</a:t>
            </a:r>
            <a:r>
              <a:rPr lang="en-US" sz="1500" spc="175" dirty="0">
                <a:effectLst/>
                <a:latin typeface="+mn-lt"/>
                <a:ea typeface="Arial" panose="020B0604020202020204" pitchFamily="34" charset="0"/>
              </a:rPr>
              <a:t> </a:t>
            </a:r>
            <a:r>
              <a:rPr lang="en-US" sz="1500" spc="-5" dirty="0">
                <a:effectLst/>
                <a:latin typeface="+mn-lt"/>
                <a:ea typeface="Arial" panose="020B0604020202020204" pitchFamily="34" charset="0"/>
              </a:rPr>
              <a:t>wholly</a:t>
            </a:r>
            <a:r>
              <a:rPr lang="en-US" sz="1500" spc="175" dirty="0">
                <a:effectLst/>
                <a:latin typeface="+mn-lt"/>
                <a:ea typeface="Arial" panose="020B0604020202020204" pitchFamily="34" charset="0"/>
              </a:rPr>
              <a:t> </a:t>
            </a:r>
            <a:r>
              <a:rPr lang="en-US" sz="1500" spc="-5" dirty="0">
                <a:effectLst/>
                <a:latin typeface="+mn-lt"/>
                <a:ea typeface="Arial" panose="020B0604020202020204" pitchFamily="34" charset="0"/>
              </a:rPr>
              <a:t>obtained</a:t>
            </a:r>
            <a:r>
              <a:rPr lang="en-US" sz="1500" spc="195" dirty="0">
                <a:effectLst/>
                <a:latin typeface="+mn-lt"/>
                <a:ea typeface="Arial" panose="020B0604020202020204" pitchFamily="34" charset="0"/>
              </a:rPr>
              <a:t> </a:t>
            </a:r>
            <a:r>
              <a:rPr lang="en-US" sz="1500" spc="-5" dirty="0">
                <a:effectLst/>
                <a:latin typeface="+mn-lt"/>
                <a:ea typeface="Arial" panose="020B0604020202020204" pitchFamily="34" charset="0"/>
              </a:rPr>
              <a:t>is</a:t>
            </a:r>
            <a:r>
              <a:rPr lang="en-US" sz="1500" spc="175" dirty="0">
                <a:effectLst/>
                <a:latin typeface="+mn-lt"/>
                <a:ea typeface="Arial" panose="020B0604020202020204" pitchFamily="34" charset="0"/>
              </a:rPr>
              <a:t> </a:t>
            </a:r>
            <a:r>
              <a:rPr lang="en-US" sz="1500" spc="-5" dirty="0">
                <a:effectLst/>
                <a:latin typeface="+mn-lt"/>
                <a:ea typeface="Arial" panose="020B0604020202020204" pitchFamily="34" charset="0"/>
              </a:rPr>
              <a:t>the</a:t>
            </a:r>
            <a:r>
              <a:rPr lang="en-US" sz="1500" spc="145" dirty="0">
                <a:effectLst/>
                <a:latin typeface="+mn-lt"/>
                <a:ea typeface="Arial" panose="020B0604020202020204" pitchFamily="34" charset="0"/>
              </a:rPr>
              <a:t> </a:t>
            </a:r>
            <a:r>
              <a:rPr lang="en-US" sz="1500" spc="-5" dirty="0">
                <a:effectLst/>
                <a:latin typeface="+mn-lt"/>
                <a:ea typeface="Arial" panose="020B0604020202020204" pitchFamily="34" charset="0"/>
              </a:rPr>
              <a:t>criteria</a:t>
            </a:r>
            <a:r>
              <a:rPr lang="en-US" sz="1500" spc="180" dirty="0">
                <a:effectLst/>
                <a:latin typeface="+mn-lt"/>
                <a:ea typeface="Arial" panose="020B0604020202020204" pitchFamily="34" charset="0"/>
              </a:rPr>
              <a:t> </a:t>
            </a:r>
            <a:r>
              <a:rPr lang="en-US" sz="1500" spc="-5" dirty="0">
                <a:effectLst/>
                <a:latin typeface="+mn-lt"/>
                <a:ea typeface="Arial" panose="020B0604020202020204" pitchFamily="34" charset="0"/>
              </a:rPr>
              <a:t>used</a:t>
            </a:r>
            <a:r>
              <a:rPr lang="en-US" sz="1500" spc="165" dirty="0">
                <a:effectLst/>
                <a:latin typeface="+mn-lt"/>
                <a:ea typeface="Arial" panose="020B0604020202020204" pitchFamily="34" charset="0"/>
              </a:rPr>
              <a:t> </a:t>
            </a:r>
            <a:r>
              <a:rPr lang="en-US" sz="1500" spc="-5" dirty="0">
                <a:effectLst/>
                <a:latin typeface="+mn-lt"/>
                <a:ea typeface="Arial" panose="020B0604020202020204" pitchFamily="34" charset="0"/>
              </a:rPr>
              <a:t>for</a:t>
            </a:r>
            <a:r>
              <a:rPr lang="en-US" sz="1500" spc="135" dirty="0">
                <a:effectLst/>
                <a:latin typeface="+mn-lt"/>
                <a:ea typeface="Arial" panose="020B0604020202020204" pitchFamily="34" charset="0"/>
              </a:rPr>
              <a:t> </a:t>
            </a:r>
            <a:r>
              <a:rPr lang="en-US" sz="1500" spc="-5" dirty="0">
                <a:effectLst/>
                <a:latin typeface="+mn-lt"/>
                <a:ea typeface="Arial" panose="020B0604020202020204" pitchFamily="34" charset="0"/>
              </a:rPr>
              <a:t>processed</a:t>
            </a:r>
            <a:r>
              <a:rPr lang="en-US" sz="1500" spc="220" dirty="0">
                <a:effectLst/>
                <a:latin typeface="+mn-lt"/>
                <a:ea typeface="Arial" panose="020B0604020202020204" pitchFamily="34" charset="0"/>
              </a:rPr>
              <a:t> </a:t>
            </a:r>
            <a:r>
              <a:rPr lang="en-US" sz="1500" spc="-5" dirty="0">
                <a:effectLst/>
                <a:latin typeface="+mn-lt"/>
                <a:ea typeface="Arial" panose="020B0604020202020204" pitchFamily="34" charset="0"/>
              </a:rPr>
              <a:t>products,</a:t>
            </a:r>
            <a:r>
              <a:rPr lang="en-US" sz="1500" spc="200" dirty="0">
                <a:effectLst/>
                <a:latin typeface="+mn-lt"/>
                <a:ea typeface="Arial" panose="020B0604020202020204" pitchFamily="34" charset="0"/>
              </a:rPr>
              <a:t> </a:t>
            </a:r>
            <a:r>
              <a:rPr lang="en-US" sz="1500" spc="-20" dirty="0">
                <a:effectLst/>
                <a:latin typeface="+mn-lt"/>
                <a:ea typeface="Arial" panose="020B0604020202020204" pitchFamily="34" charset="0"/>
              </a:rPr>
              <a:t>have  </a:t>
            </a:r>
            <a:r>
              <a:rPr lang="en-US" sz="1500" dirty="0">
                <a:effectLst/>
                <a:latin typeface="+mn-lt"/>
                <a:ea typeface="Arial" panose="020B0604020202020204" pitchFamily="34" charset="0"/>
              </a:rPr>
              <a:t>suppliers</a:t>
            </a:r>
            <a:r>
              <a:rPr lang="en-US" sz="1500" spc="-70" dirty="0">
                <a:effectLst/>
                <a:latin typeface="+mn-lt"/>
                <a:ea typeface="Arial" panose="020B0604020202020204" pitchFamily="34" charset="0"/>
              </a:rPr>
              <a:t> </a:t>
            </a:r>
            <a:r>
              <a:rPr lang="en-US" sz="1500" dirty="0">
                <a:effectLst/>
                <a:latin typeface="+mn-lt"/>
                <a:ea typeface="Arial" panose="020B0604020202020204" pitchFamily="34" charset="0"/>
              </a:rPr>
              <a:t>declaration</a:t>
            </a:r>
            <a:r>
              <a:rPr lang="en-US" sz="1500" spc="-15" dirty="0">
                <a:effectLst/>
                <a:latin typeface="+mn-lt"/>
                <a:ea typeface="Arial" panose="020B0604020202020204" pitchFamily="34" charset="0"/>
              </a:rPr>
              <a:t> </a:t>
            </a:r>
            <a:r>
              <a:rPr lang="en-US" sz="1500" dirty="0">
                <a:effectLst/>
                <a:latin typeface="+mn-lt"/>
                <a:ea typeface="Arial" panose="020B0604020202020204" pitchFamily="34" charset="0"/>
              </a:rPr>
              <a:t>been</a:t>
            </a:r>
            <a:r>
              <a:rPr lang="en-US" sz="1500" spc="-85" dirty="0">
                <a:effectLst/>
                <a:latin typeface="+mn-lt"/>
                <a:ea typeface="Arial" panose="020B0604020202020204" pitchFamily="34" charset="0"/>
              </a:rPr>
              <a:t> </a:t>
            </a:r>
            <a:r>
              <a:rPr lang="en-US" sz="1500" dirty="0">
                <a:effectLst/>
                <a:latin typeface="+mn-lt"/>
                <a:ea typeface="Arial" panose="020B0604020202020204" pitchFamily="34" charset="0"/>
              </a:rPr>
              <a:t>taken</a:t>
            </a:r>
            <a:r>
              <a:rPr lang="en-US" sz="1500" spc="-80" dirty="0">
                <a:effectLst/>
                <a:latin typeface="+mn-lt"/>
                <a:ea typeface="Arial" panose="020B0604020202020204" pitchFamily="34" charset="0"/>
              </a:rPr>
              <a:t> </a:t>
            </a:r>
            <a:r>
              <a:rPr lang="en-US" sz="1500" dirty="0">
                <a:effectLst/>
                <a:latin typeface="+mn-lt"/>
                <a:ea typeface="Arial" panose="020B0604020202020204" pitchFamily="34" charset="0"/>
              </a:rPr>
              <a:t>by</a:t>
            </a:r>
            <a:r>
              <a:rPr lang="en-US" sz="1500" spc="-95" dirty="0">
                <a:effectLst/>
                <a:latin typeface="+mn-lt"/>
                <a:ea typeface="Arial" panose="020B0604020202020204" pitchFamily="34" charset="0"/>
              </a:rPr>
              <a:t> </a:t>
            </a:r>
            <a:r>
              <a:rPr lang="en-US" sz="1500" dirty="0">
                <a:effectLst/>
                <a:latin typeface="+mn-lt"/>
                <a:ea typeface="Arial" panose="020B0604020202020204" pitchFamily="34" charset="0"/>
              </a:rPr>
              <a:t>exporter</a:t>
            </a:r>
            <a:r>
              <a:rPr lang="en-US" sz="1500" spc="-30" dirty="0">
                <a:effectLst/>
                <a:latin typeface="+mn-lt"/>
                <a:ea typeface="Arial" panose="020B0604020202020204" pitchFamily="34" charset="0"/>
              </a:rPr>
              <a:t> </a:t>
            </a:r>
            <a:r>
              <a:rPr lang="en-US" sz="1500" dirty="0">
                <a:effectLst/>
                <a:latin typeface="+mn-lt"/>
                <a:ea typeface="Arial" panose="020B0604020202020204" pitchFamily="34" charset="0"/>
              </a:rPr>
              <a:t>from</a:t>
            </a:r>
            <a:r>
              <a:rPr lang="en-US" sz="1500" spc="-85" dirty="0">
                <a:effectLst/>
                <a:latin typeface="+mn-lt"/>
                <a:ea typeface="Arial" panose="020B0604020202020204" pitchFamily="34" charset="0"/>
              </a:rPr>
              <a:t> </a:t>
            </a:r>
            <a:r>
              <a:rPr lang="en-US" sz="1500" dirty="0">
                <a:effectLst/>
                <a:latin typeface="+mn-lt"/>
                <a:ea typeface="Arial" panose="020B0604020202020204" pitchFamily="34" charset="0"/>
              </a:rPr>
              <a:t>his</a:t>
            </a:r>
            <a:r>
              <a:rPr lang="en-US" sz="1500" spc="-45" dirty="0">
                <a:effectLst/>
                <a:latin typeface="+mn-lt"/>
                <a:ea typeface="Arial" panose="020B0604020202020204" pitchFamily="34" charset="0"/>
              </a:rPr>
              <a:t> </a:t>
            </a:r>
            <a:r>
              <a:rPr lang="en-US" sz="1500" spc="-10" dirty="0">
                <a:effectLst/>
                <a:latin typeface="+mn-lt"/>
                <a:ea typeface="Arial" panose="020B0604020202020204" pitchFamily="34" charset="0"/>
              </a:rPr>
              <a:t>suppliers.</a:t>
            </a:r>
            <a:endParaRPr lang="en-IN" sz="1500" dirty="0">
              <a:latin typeface="+mn-lt"/>
              <a:ea typeface="Arial" panose="020B0604020202020204" pitchFamily="34" charset="0"/>
            </a:endParaRPr>
          </a:p>
          <a:p>
            <a:pPr marL="228600" marR="359410" lvl="0" indent="-228600">
              <a:spcBef>
                <a:spcPts val="0"/>
              </a:spcBef>
              <a:spcAft>
                <a:spcPts val="0"/>
              </a:spcAft>
              <a:buFont typeface="+mj-lt"/>
              <a:buAutoNum type="arabicPeriod"/>
            </a:pPr>
            <a:r>
              <a:rPr lang="en-US" sz="1500" spc="-5" dirty="0">
                <a:effectLst/>
                <a:latin typeface="+mn-lt"/>
                <a:ea typeface="Arial" panose="020B0604020202020204" pitchFamily="34" charset="0"/>
              </a:rPr>
              <a:t>Any</a:t>
            </a:r>
            <a:r>
              <a:rPr lang="en-US" sz="1500" spc="-65" dirty="0">
                <a:effectLst/>
                <a:latin typeface="+mn-lt"/>
                <a:ea typeface="Arial" panose="020B0604020202020204" pitchFamily="34" charset="0"/>
              </a:rPr>
              <a:t> </a:t>
            </a:r>
            <a:r>
              <a:rPr lang="en-US" sz="1500" spc="-5" dirty="0">
                <a:effectLst/>
                <a:latin typeface="+mn-lt"/>
                <a:ea typeface="Arial" panose="020B0604020202020204" pitchFamily="34" charset="0"/>
              </a:rPr>
              <a:t>other</a:t>
            </a:r>
            <a:r>
              <a:rPr lang="en-US" sz="1500" spc="-60" dirty="0">
                <a:effectLst/>
                <a:latin typeface="+mn-lt"/>
                <a:ea typeface="Arial" panose="020B0604020202020204" pitchFamily="34" charset="0"/>
              </a:rPr>
              <a:t> </a:t>
            </a:r>
            <a:r>
              <a:rPr lang="en-US" sz="1500" spc="-5" dirty="0">
                <a:effectLst/>
                <a:latin typeface="+mn-lt"/>
                <a:ea typeface="Arial" panose="020B0604020202020204" pitchFamily="34" charset="0"/>
              </a:rPr>
              <a:t>appropriate</a:t>
            </a:r>
            <a:r>
              <a:rPr lang="en-US" sz="1500" spc="-35" dirty="0">
                <a:effectLst/>
                <a:latin typeface="+mn-lt"/>
                <a:ea typeface="Arial" panose="020B0604020202020204" pitchFamily="34" charset="0"/>
              </a:rPr>
              <a:t> </a:t>
            </a:r>
            <a:r>
              <a:rPr lang="en-US" sz="1500" spc="-5" dirty="0">
                <a:effectLst/>
                <a:latin typeface="+mn-lt"/>
                <a:ea typeface="Arial" panose="020B0604020202020204" pitchFamily="34" charset="0"/>
              </a:rPr>
              <a:t>checks,</a:t>
            </a:r>
            <a:r>
              <a:rPr lang="en-US" sz="1500" spc="-80" dirty="0">
                <a:effectLst/>
                <a:latin typeface="+mn-lt"/>
                <a:ea typeface="Arial" panose="020B0604020202020204" pitchFamily="34" charset="0"/>
              </a:rPr>
              <a:t> </a:t>
            </a:r>
            <a:r>
              <a:rPr lang="en-US" sz="1500" spc="-5" dirty="0">
                <a:effectLst/>
                <a:latin typeface="+mn-lt"/>
                <a:ea typeface="Arial" panose="020B0604020202020204" pitchFamily="34" charset="0"/>
              </a:rPr>
              <a:t>as</a:t>
            </a:r>
            <a:r>
              <a:rPr lang="en-US" sz="1500" spc="-85" dirty="0">
                <a:effectLst/>
                <a:latin typeface="+mn-lt"/>
                <a:ea typeface="Arial" panose="020B0604020202020204" pitchFamily="34" charset="0"/>
              </a:rPr>
              <a:t> </a:t>
            </a:r>
            <a:r>
              <a:rPr lang="en-US" sz="1500" spc="-10" dirty="0">
                <a:effectLst/>
                <a:latin typeface="+mn-lt"/>
                <a:ea typeface="Arial" panose="020B0604020202020204" pitchFamily="34" charset="0"/>
              </a:rPr>
              <a:t>required.</a:t>
            </a:r>
            <a:endParaRPr lang="en-IN" sz="1500" spc="-5" dirty="0">
              <a:latin typeface="+mn-lt"/>
              <a:ea typeface="Arial" panose="020B0604020202020204" pitchFamily="34" charset="0"/>
            </a:endParaRPr>
          </a:p>
          <a:p>
            <a:pPr marL="228600" marR="359410" lvl="0" indent="-228600">
              <a:spcBef>
                <a:spcPts val="0"/>
              </a:spcBef>
              <a:spcAft>
                <a:spcPts val="0"/>
              </a:spcAft>
              <a:buFont typeface="+mj-lt"/>
              <a:buAutoNum type="arabicPeriod"/>
            </a:pPr>
            <a:r>
              <a:rPr lang="en-US" sz="1500" spc="-5" dirty="0">
                <a:effectLst/>
                <a:latin typeface="+mn-lt"/>
                <a:ea typeface="Arial" panose="020B0604020202020204" pitchFamily="34" charset="0"/>
              </a:rPr>
              <a:t>A Reasonable opportunity should be given to</a:t>
            </a:r>
            <a:r>
              <a:rPr lang="en-US" sz="1500" spc="-20" dirty="0">
                <a:effectLst/>
                <a:latin typeface="+mn-lt"/>
                <a:ea typeface="Arial" panose="020B0604020202020204" pitchFamily="34" charset="0"/>
              </a:rPr>
              <a:t> </a:t>
            </a:r>
            <a:r>
              <a:rPr lang="en-US" sz="1500" spc="-5" dirty="0">
                <a:effectLst/>
                <a:latin typeface="+mn-lt"/>
                <a:ea typeface="Arial" panose="020B0604020202020204" pitchFamily="34" charset="0"/>
              </a:rPr>
              <a:t>the exporter to clarify on any matter related to the verification of origin</a:t>
            </a:r>
            <a:r>
              <a:rPr lang="en-US" sz="1500" spc="-5" dirty="0">
                <a:effectLst/>
                <a:latin typeface="Arial" panose="020B0604020202020204" pitchFamily="34" charset="0"/>
                <a:ea typeface="Arial" panose="020B0604020202020204" pitchFamily="34" charset="0"/>
              </a:rPr>
              <a:t>.</a:t>
            </a:r>
            <a:endParaRPr lang="en-US" altLang="en-US" sz="1500" spc="30" dirty="0">
              <a:latin typeface="+mn-lt"/>
              <a:ea typeface="+mj-ea"/>
              <a:cs typeface="+mj-cs"/>
            </a:endParaRPr>
          </a:p>
        </p:txBody>
      </p:sp>
    </p:spTree>
    <p:extLst>
      <p:ext uri="{BB962C8B-B14F-4D97-AF65-F5344CB8AC3E}">
        <p14:creationId xmlns:p14="http://schemas.microsoft.com/office/powerpoint/2010/main" val="191695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58145" y="171988"/>
            <a:ext cx="8604958" cy="377006"/>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cap="all" spc="30" dirty="0">
                <a:latin typeface="+mn-lt"/>
                <a:ea typeface="+mj-ea"/>
                <a:cs typeface="+mj-cs"/>
              </a:rPr>
              <a:t>Verification report</a:t>
            </a:r>
            <a:endParaRPr lang="en-IN" altLang="en-US" sz="2000" b="1" cap="all" spc="30" dirty="0">
              <a:latin typeface="+mn-lt"/>
              <a:ea typeface="+mj-ea"/>
              <a:cs typeface="+mj-cs"/>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69521" y="546136"/>
            <a:ext cx="8604958" cy="4369894"/>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365125" lvl="2">
              <a:lnSpc>
                <a:spcPct val="101000"/>
              </a:lnSpc>
              <a:spcBef>
                <a:spcPts val="1060"/>
              </a:spcBef>
              <a:spcAft>
                <a:spcPts val="0"/>
              </a:spcAft>
              <a:buFont typeface="+mj-lt"/>
              <a:buAutoNum type="arabicPeriod"/>
              <a:tabLst>
                <a:tab pos="1078865" algn="l"/>
                <a:tab pos="1085215" algn="l"/>
              </a:tabLst>
            </a:pPr>
            <a:endParaRPr lang="en-US" spc="-5" dirty="0">
              <a:solidFill>
                <a:srgbClr val="000000"/>
              </a:solidFill>
              <a:effectLst/>
              <a:latin typeface="+mn-lt"/>
              <a:ea typeface="Arial" panose="020B0604020202020204" pitchFamily="34" charset="0"/>
            </a:endParaRPr>
          </a:p>
          <a:p>
            <a:pPr marL="228600" marR="365125" lvl="2">
              <a:lnSpc>
                <a:spcPct val="101000"/>
              </a:lnSpc>
              <a:spcBef>
                <a:spcPts val="1060"/>
              </a:spcBef>
              <a:spcAft>
                <a:spcPts val="0"/>
              </a:spcAft>
              <a:buFont typeface="+mj-lt"/>
              <a:buAutoNum type="arabicPeriod"/>
              <a:tabLst>
                <a:tab pos="1078865" algn="l"/>
                <a:tab pos="1085215" algn="l"/>
              </a:tabLst>
            </a:pPr>
            <a:r>
              <a:rPr lang="en-US" spc="-5" dirty="0">
                <a:solidFill>
                  <a:srgbClr val="000000"/>
                </a:solidFill>
                <a:effectLst/>
                <a:latin typeface="+mn-lt"/>
                <a:ea typeface="Arial" panose="020B0604020202020204" pitchFamily="34" charset="0"/>
              </a:rPr>
              <a:t>On completion of the verification, a draft verification report shall be shared by email with the exporter. The exporter would be given a period of 10 working days from the date of receipt of the email communication to respond to the draft report and point out any factual inaccuracies. In case the exporter does not respond within 10 working days, it would be presumed that he has no comments to make on the report.</a:t>
            </a:r>
          </a:p>
          <a:p>
            <a:pPr marL="228600" marR="365125" lvl="2">
              <a:lnSpc>
                <a:spcPct val="101000"/>
              </a:lnSpc>
              <a:spcBef>
                <a:spcPts val="1060"/>
              </a:spcBef>
              <a:spcAft>
                <a:spcPts val="0"/>
              </a:spcAft>
              <a:buFont typeface="+mj-lt"/>
              <a:buAutoNum type="arabicPeriod"/>
              <a:tabLst>
                <a:tab pos="1078865" algn="l"/>
                <a:tab pos="1085215" algn="l"/>
              </a:tabLst>
            </a:pPr>
            <a:r>
              <a:rPr lang="en-US" spc="-5" dirty="0">
                <a:solidFill>
                  <a:srgbClr val="000000"/>
                </a:solidFill>
                <a:effectLst/>
                <a:latin typeface="+mn-lt"/>
                <a:ea typeface="Arial" panose="020B0604020202020204" pitchFamily="34" charset="0"/>
              </a:rPr>
              <a:t>The</a:t>
            </a:r>
            <a:r>
              <a:rPr lang="en-US" spc="-7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local</a:t>
            </a:r>
            <a:r>
              <a:rPr lang="en-US" spc="-7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administrator/</a:t>
            </a:r>
            <a:r>
              <a:rPr lang="en-US" spc="-20" dirty="0">
                <a:solidFill>
                  <a:srgbClr val="000000"/>
                </a:solidFill>
                <a:effectLst/>
                <a:latin typeface="+mn-lt"/>
                <a:ea typeface="Arial" panose="020B0604020202020204" pitchFamily="34" charset="0"/>
              </a:rPr>
              <a:t> Local </a:t>
            </a:r>
            <a:r>
              <a:rPr lang="en-US" spc="-5" dirty="0">
                <a:solidFill>
                  <a:srgbClr val="000000"/>
                </a:solidFill>
                <a:effectLst/>
                <a:latin typeface="+mn-lt"/>
                <a:ea typeface="Arial" panose="020B0604020202020204" pitchFamily="34" charset="0"/>
              </a:rPr>
              <a:t>user,</a:t>
            </a:r>
            <a:r>
              <a:rPr lang="en-US" spc="-4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as</a:t>
            </a:r>
            <a:r>
              <a:rPr lang="en-US" spc="-6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the</a:t>
            </a:r>
            <a:r>
              <a:rPr lang="en-US" spc="-3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case may be, would then prepare the final report taking into account the comments of</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the</a:t>
            </a:r>
            <a:r>
              <a:rPr lang="en-US" spc="-6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exporter, if</a:t>
            </a:r>
            <a:r>
              <a:rPr lang="en-US" spc="-2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any.</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The</a:t>
            </a:r>
            <a:r>
              <a:rPr lang="en-US" spc="-6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final</a:t>
            </a:r>
            <a:r>
              <a:rPr lang="en-US" spc="-8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Verification report</a:t>
            </a:r>
            <a:r>
              <a:rPr lang="en-US" spc="-1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indicating compliance/non compliance duly signed by Auditor and Auditee shall be prepared,</a:t>
            </a:r>
            <a:r>
              <a:rPr lang="en-US" spc="-8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detailing the</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findings and</a:t>
            </a:r>
            <a:r>
              <a:rPr lang="en-US" spc="-1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shall</a:t>
            </a:r>
            <a:r>
              <a:rPr lang="en-US" spc="-4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be</a:t>
            </a:r>
            <a:r>
              <a:rPr lang="en-US" spc="-4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shared with</a:t>
            </a:r>
            <a:r>
              <a:rPr lang="en-US" spc="-3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the</a:t>
            </a:r>
            <a:r>
              <a:rPr lang="en-US" spc="-40" dirty="0">
                <a:solidFill>
                  <a:srgbClr val="000000"/>
                </a:solidFill>
                <a:effectLst/>
                <a:latin typeface="+mn-lt"/>
                <a:ea typeface="Arial" panose="020B0604020202020204" pitchFamily="34" charset="0"/>
              </a:rPr>
              <a:t> </a:t>
            </a:r>
            <a:r>
              <a:rPr lang="en-US" spc="-5" dirty="0" err="1">
                <a:solidFill>
                  <a:srgbClr val="000000"/>
                </a:solidFill>
                <a:effectLst/>
                <a:latin typeface="+mn-lt"/>
                <a:ea typeface="Arial" panose="020B0604020202020204" pitchFamily="34" charset="0"/>
              </a:rPr>
              <a:t>DoC.</a:t>
            </a:r>
            <a:r>
              <a:rPr lang="en-US" spc="-3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 copy of</a:t>
            </a:r>
            <a:r>
              <a:rPr lang="en-US" spc="-1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the</a:t>
            </a:r>
            <a:r>
              <a:rPr lang="en-US" spc="-2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same shall</a:t>
            </a:r>
            <a:r>
              <a:rPr lang="en-US" spc="-5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also</a:t>
            </a:r>
            <a:r>
              <a:rPr lang="en-US" spc="-5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be</a:t>
            </a:r>
            <a:r>
              <a:rPr lang="en-US" spc="-3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shared with</a:t>
            </a:r>
            <a:r>
              <a:rPr lang="en-US" spc="-2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the exporter.</a:t>
            </a:r>
            <a:r>
              <a:rPr lang="en-US" spc="-3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Records of</a:t>
            </a:r>
            <a:r>
              <a:rPr lang="en-US" spc="-4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all such findings shall be</a:t>
            </a:r>
            <a:r>
              <a:rPr lang="en-US" spc="-4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maintained for the</a:t>
            </a:r>
            <a:r>
              <a:rPr lang="en-US" spc="-3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required period.</a:t>
            </a:r>
          </a:p>
          <a:p>
            <a:pPr marL="228600" marR="365125" lvl="2">
              <a:lnSpc>
                <a:spcPct val="101000"/>
              </a:lnSpc>
              <a:spcBef>
                <a:spcPts val="1060"/>
              </a:spcBef>
              <a:spcAft>
                <a:spcPts val="0"/>
              </a:spcAft>
              <a:buFont typeface="+mj-lt"/>
              <a:buAutoNum type="arabicPeriod"/>
              <a:tabLst>
                <a:tab pos="1078865" algn="l"/>
                <a:tab pos="1085215" algn="l"/>
              </a:tabLst>
            </a:pPr>
            <a:endParaRPr lang="en-US" altLang="en-US" sz="1600" spc="30" dirty="0">
              <a:latin typeface="+mn-lt"/>
              <a:ea typeface="+mj-ea"/>
              <a:cs typeface="+mj-cs"/>
            </a:endParaRPr>
          </a:p>
        </p:txBody>
      </p:sp>
    </p:spTree>
    <p:extLst>
      <p:ext uri="{BB962C8B-B14F-4D97-AF65-F5344CB8AC3E}">
        <p14:creationId xmlns:p14="http://schemas.microsoft.com/office/powerpoint/2010/main" val="235432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58145" y="187377"/>
            <a:ext cx="8604958" cy="346228"/>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spcBef>
                <a:spcPts val="1025"/>
              </a:spcBef>
              <a:spcAft>
                <a:spcPts val="0"/>
              </a:spcAft>
              <a:tabLst>
                <a:tab pos="470535" algn="l"/>
              </a:tabLst>
            </a:pPr>
            <a:r>
              <a:rPr lang="en-US" sz="1800" b="1" kern="0" spc="-5" dirty="0">
                <a:solidFill>
                  <a:srgbClr val="000000"/>
                </a:solidFill>
                <a:effectLst/>
                <a:latin typeface="Arial" panose="020B0604020202020204" pitchFamily="34" charset="0"/>
                <a:ea typeface="Arial" panose="020B0604020202020204" pitchFamily="34" charset="0"/>
              </a:rPr>
              <a:t>ACTIONS</a:t>
            </a:r>
            <a:r>
              <a:rPr lang="en-US" sz="1800" b="1" kern="0" spc="-30"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TO</a:t>
            </a:r>
            <a:r>
              <a:rPr lang="en-US" sz="1800" b="1" kern="0" spc="-105"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BE</a:t>
            </a:r>
            <a:r>
              <a:rPr lang="en-US" sz="1800" b="1" kern="0" spc="-40"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TAKEN</a:t>
            </a:r>
            <a:r>
              <a:rPr lang="en-US" sz="1800" b="1" kern="0" spc="-45"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AFTER</a:t>
            </a:r>
            <a:r>
              <a:rPr lang="en-US" sz="1800" b="1" kern="0" spc="-85"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THE</a:t>
            </a:r>
            <a:r>
              <a:rPr lang="en-US" sz="1800" b="1" kern="0" spc="-60" dirty="0">
                <a:solidFill>
                  <a:srgbClr val="000000"/>
                </a:solidFill>
                <a:effectLst/>
                <a:latin typeface="Arial" panose="020B0604020202020204" pitchFamily="34" charset="0"/>
                <a:ea typeface="Arial" panose="020B0604020202020204" pitchFamily="34" charset="0"/>
              </a:rPr>
              <a:t> </a:t>
            </a:r>
            <a:r>
              <a:rPr lang="en-US" sz="1800" b="1" kern="0" spc="-10" dirty="0">
                <a:solidFill>
                  <a:srgbClr val="000000"/>
                </a:solidFill>
                <a:effectLst/>
                <a:latin typeface="Arial" panose="020B0604020202020204" pitchFamily="34" charset="0"/>
                <a:ea typeface="Arial" panose="020B0604020202020204" pitchFamily="34" charset="0"/>
              </a:rPr>
              <a:t>AUDIT</a:t>
            </a:r>
            <a:endParaRPr lang="en-IN" sz="1800" b="1" kern="0" spc="-5" dirty="0">
              <a:effectLst/>
              <a:latin typeface="Arial" panose="020B0604020202020204" pitchFamily="34" charset="0"/>
              <a:ea typeface="Arial" panose="020B0604020202020204" pitchFamily="34" charset="0"/>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69521" y="699542"/>
            <a:ext cx="8604958" cy="4120275"/>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marR="365125" lvl="2">
              <a:lnSpc>
                <a:spcPct val="101000"/>
              </a:lnSpc>
              <a:spcBef>
                <a:spcPts val="1060"/>
              </a:spcBef>
              <a:spcAft>
                <a:spcPts val="0"/>
              </a:spcAft>
              <a:buFont typeface="+mj-lt"/>
              <a:buAutoNum type="arabicPeriod"/>
              <a:tabLst>
                <a:tab pos="1078865" algn="l"/>
                <a:tab pos="1085215" algn="l"/>
              </a:tabLst>
            </a:pPr>
            <a:r>
              <a:rPr lang="en-US" dirty="0">
                <a:latin typeface="+mn-lt"/>
              </a:rPr>
              <a:t>If the exporter intentionally or negligently draws up, or causes to be drawn up, a "</a:t>
            </a:r>
            <a:r>
              <a:rPr lang="en-US" dirty="0" err="1">
                <a:latin typeface="+mn-lt"/>
              </a:rPr>
              <a:t>SoO</a:t>
            </a:r>
            <a:r>
              <a:rPr lang="en-US" dirty="0">
                <a:latin typeface="+mn-lt"/>
              </a:rPr>
              <a:t>/</a:t>
            </a:r>
            <a:r>
              <a:rPr lang="en-US" dirty="0" err="1">
                <a:latin typeface="+mn-lt"/>
              </a:rPr>
              <a:t>CoO</a:t>
            </a:r>
            <a:r>
              <a:rPr lang="en-US" dirty="0">
                <a:latin typeface="+mn-lt"/>
              </a:rPr>
              <a:t>" which contains incorrect information and leads to wrongfully obtaining the benefit of preferential tariff treatment under the GSP scheme, a show cause notice would be issued by the Local Administrator/ Local User giving a period of 15 days to reply. </a:t>
            </a:r>
          </a:p>
          <a:p>
            <a:pPr marL="228600" marR="365125" lvl="2">
              <a:lnSpc>
                <a:spcPct val="101000"/>
              </a:lnSpc>
              <a:spcBef>
                <a:spcPts val="1060"/>
              </a:spcBef>
              <a:spcAft>
                <a:spcPts val="0"/>
              </a:spcAft>
              <a:buFont typeface="+mj-lt"/>
              <a:buAutoNum type="arabicPeriod"/>
              <a:tabLst>
                <a:tab pos="1078865" algn="l"/>
                <a:tab pos="1085215" algn="l"/>
              </a:tabLst>
            </a:pPr>
            <a:r>
              <a:rPr lang="en-US" dirty="0">
                <a:latin typeface="+mn-lt"/>
              </a:rPr>
              <a:t>Based on the facts of the case, Local Administrator/ Local User would issue an order. If the order still maintains that the exporter has wrongfully obtained the benefit of preferential tariff treatment, appropriate action may be taken against the said exporter. For example</a:t>
            </a:r>
            <a:r>
              <a:rPr lang="en-US" b="1" dirty="0">
                <a:latin typeface="+mn-lt"/>
              </a:rPr>
              <a:t>, in case of violation of rule in EU-GSP REX System, the action should be according to the Article 89.3(d) of EU Regulation 2447/2015, wherein REX number of the exporter should be revoked. </a:t>
            </a:r>
          </a:p>
          <a:p>
            <a:pPr marL="228600" marR="365125" lvl="2">
              <a:lnSpc>
                <a:spcPct val="101000"/>
              </a:lnSpc>
              <a:spcBef>
                <a:spcPts val="1060"/>
              </a:spcBef>
              <a:spcAft>
                <a:spcPts val="0"/>
              </a:spcAft>
              <a:buFont typeface="+mj-lt"/>
              <a:buAutoNum type="arabicPeriod"/>
              <a:tabLst>
                <a:tab pos="1078865" algn="l"/>
                <a:tab pos="1085215" algn="l"/>
              </a:tabLst>
            </a:pPr>
            <a:endParaRPr lang="en-US" altLang="en-US" b="1" spc="30" dirty="0">
              <a:latin typeface="+mn-lt"/>
              <a:ea typeface="+mj-ea"/>
              <a:cs typeface="+mj-cs"/>
            </a:endParaRPr>
          </a:p>
          <a:p>
            <a:pPr marL="0" marR="365125" lvl="2" indent="0" algn="r">
              <a:lnSpc>
                <a:spcPct val="101000"/>
              </a:lnSpc>
              <a:spcBef>
                <a:spcPts val="1060"/>
              </a:spcBef>
              <a:spcAft>
                <a:spcPts val="0"/>
              </a:spcAft>
              <a:tabLst>
                <a:tab pos="1078865" algn="l"/>
                <a:tab pos="1085215" algn="l"/>
              </a:tabLst>
            </a:pPr>
            <a:r>
              <a:rPr lang="en-US" altLang="en-US" b="1" spc="30" dirty="0">
                <a:latin typeface="+mn-lt"/>
                <a:ea typeface="+mj-ea"/>
                <a:cs typeface="+mj-cs"/>
              </a:rPr>
              <a:t>Contd.</a:t>
            </a:r>
          </a:p>
        </p:txBody>
      </p:sp>
    </p:spTree>
    <p:extLst>
      <p:ext uri="{BB962C8B-B14F-4D97-AF65-F5344CB8AC3E}">
        <p14:creationId xmlns:p14="http://schemas.microsoft.com/office/powerpoint/2010/main" val="81051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0ABA0251-8B81-49E6-AFB8-931FE525DDB4}"/>
              </a:ext>
            </a:extLst>
          </p:cNvPr>
          <p:cNvSpPr txBox="1">
            <a:spLocks noChangeArrowheads="1"/>
          </p:cNvSpPr>
          <p:nvPr/>
        </p:nvSpPr>
        <p:spPr bwMode="auto">
          <a:xfrm>
            <a:off x="253118" y="127161"/>
            <a:ext cx="8604958" cy="346228"/>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spcBef>
                <a:spcPts val="1025"/>
              </a:spcBef>
              <a:spcAft>
                <a:spcPts val="0"/>
              </a:spcAft>
              <a:tabLst>
                <a:tab pos="470535" algn="l"/>
              </a:tabLst>
            </a:pPr>
            <a:r>
              <a:rPr lang="en-US" sz="1800" b="1" kern="0" spc="-5" dirty="0">
                <a:solidFill>
                  <a:srgbClr val="000000"/>
                </a:solidFill>
                <a:effectLst/>
                <a:latin typeface="Arial" panose="020B0604020202020204" pitchFamily="34" charset="0"/>
                <a:ea typeface="Arial" panose="020B0604020202020204" pitchFamily="34" charset="0"/>
              </a:rPr>
              <a:t>ACTIONS</a:t>
            </a:r>
            <a:r>
              <a:rPr lang="en-US" sz="1800" b="1" kern="0" spc="-30"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TO</a:t>
            </a:r>
            <a:r>
              <a:rPr lang="en-US" sz="1800" b="1" kern="0" spc="-105"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BE</a:t>
            </a:r>
            <a:r>
              <a:rPr lang="en-US" sz="1800" b="1" kern="0" spc="-40"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TAKEN</a:t>
            </a:r>
            <a:r>
              <a:rPr lang="en-US" sz="1800" b="1" kern="0" spc="-45"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AFTER</a:t>
            </a:r>
            <a:r>
              <a:rPr lang="en-US" sz="1800" b="1" kern="0" spc="-85" dirty="0">
                <a:solidFill>
                  <a:srgbClr val="000000"/>
                </a:solidFill>
                <a:effectLst/>
                <a:latin typeface="Arial" panose="020B0604020202020204" pitchFamily="34" charset="0"/>
                <a:ea typeface="Arial" panose="020B0604020202020204" pitchFamily="34" charset="0"/>
              </a:rPr>
              <a:t> </a:t>
            </a:r>
            <a:r>
              <a:rPr lang="en-US" sz="1800" b="1" kern="0" spc="-5" dirty="0">
                <a:solidFill>
                  <a:srgbClr val="000000"/>
                </a:solidFill>
                <a:effectLst/>
                <a:latin typeface="Arial" panose="020B0604020202020204" pitchFamily="34" charset="0"/>
                <a:ea typeface="Arial" panose="020B0604020202020204" pitchFamily="34" charset="0"/>
              </a:rPr>
              <a:t>THE</a:t>
            </a:r>
            <a:r>
              <a:rPr lang="en-US" sz="1800" b="1" kern="0" spc="-60" dirty="0">
                <a:solidFill>
                  <a:srgbClr val="000000"/>
                </a:solidFill>
                <a:effectLst/>
                <a:latin typeface="Arial" panose="020B0604020202020204" pitchFamily="34" charset="0"/>
                <a:ea typeface="Arial" panose="020B0604020202020204" pitchFamily="34" charset="0"/>
              </a:rPr>
              <a:t> </a:t>
            </a:r>
            <a:r>
              <a:rPr lang="en-US" sz="1800" b="1" kern="0" spc="-10" dirty="0">
                <a:solidFill>
                  <a:srgbClr val="000000"/>
                </a:solidFill>
                <a:effectLst/>
                <a:latin typeface="Arial" panose="020B0604020202020204" pitchFamily="34" charset="0"/>
                <a:ea typeface="Arial" panose="020B0604020202020204" pitchFamily="34" charset="0"/>
              </a:rPr>
              <a:t>AUDIT</a:t>
            </a:r>
            <a:endParaRPr lang="en-IN" sz="1800" b="1" kern="0" spc="-5" dirty="0">
              <a:effectLst/>
              <a:latin typeface="Arial" panose="020B0604020202020204" pitchFamily="34" charset="0"/>
              <a:ea typeface="Arial" panose="020B0604020202020204" pitchFamily="34" charset="0"/>
            </a:endParaRPr>
          </a:p>
        </p:txBody>
      </p:sp>
      <p:sp>
        <p:nvSpPr>
          <p:cNvPr id="4099" name="Rectangle 2">
            <a:extLst>
              <a:ext uri="{FF2B5EF4-FFF2-40B4-BE49-F238E27FC236}">
                <a16:creationId xmlns:a16="http://schemas.microsoft.com/office/drawing/2014/main" id="{61F7D577-CAF0-4E85-B72A-9D5306E8C3B2}"/>
              </a:ext>
            </a:extLst>
          </p:cNvPr>
          <p:cNvSpPr>
            <a:spLocks noChangeArrowheads="1"/>
          </p:cNvSpPr>
          <p:nvPr/>
        </p:nvSpPr>
        <p:spPr bwMode="auto">
          <a:xfrm>
            <a:off x="4762" y="46380"/>
            <a:ext cx="138522" cy="2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N" altLang="en-US" sz="1200" dirty="0"/>
          </a:p>
        </p:txBody>
      </p:sp>
      <p:sp>
        <p:nvSpPr>
          <p:cNvPr id="3" name="TextBox 3">
            <a:extLst>
              <a:ext uri="{FF2B5EF4-FFF2-40B4-BE49-F238E27FC236}">
                <a16:creationId xmlns:a16="http://schemas.microsoft.com/office/drawing/2014/main" id="{0C8F61E8-349A-C9FE-3698-5B2B318DE0A5}"/>
              </a:ext>
            </a:extLst>
          </p:cNvPr>
          <p:cNvSpPr txBox="1">
            <a:spLocks noChangeArrowheads="1"/>
          </p:cNvSpPr>
          <p:nvPr/>
        </p:nvSpPr>
        <p:spPr bwMode="auto">
          <a:xfrm>
            <a:off x="269521" y="555526"/>
            <a:ext cx="8604958" cy="4501212"/>
          </a:xfrm>
          <a:prstGeom prst="rect">
            <a:avLst/>
          </a:prstGeom>
          <a:solidFill>
            <a:schemeClr val="bg1"/>
          </a:solidFill>
          <a:ln w="9525">
            <a:solidFill>
              <a:srgbClr val="000000"/>
            </a:solidFill>
            <a:miter lim="800000"/>
            <a:headEnd/>
            <a:tailEnd/>
          </a:ln>
        </p:spPr>
        <p:txBody>
          <a:bodyPr wrap="square" lIns="68559" tIns="34280" rIns="68559" bIns="3428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110490" lvl="0" indent="-342900" algn="just">
              <a:spcBef>
                <a:spcPts val="0"/>
              </a:spcBef>
              <a:spcAft>
                <a:spcPts val="0"/>
              </a:spcAft>
              <a:buSzPts val="1150"/>
              <a:buFont typeface="+mj-lt"/>
              <a:buAutoNum type="arabicPeriod" startAt="3"/>
              <a:tabLst>
                <a:tab pos="1334135" algn="l"/>
                <a:tab pos="1336675" algn="l"/>
              </a:tabLst>
            </a:pPr>
            <a:r>
              <a:rPr lang="en-US" spc="-5" dirty="0">
                <a:effectLst/>
                <a:latin typeface="+mn-lt"/>
                <a:ea typeface="Arial" panose="020B0604020202020204" pitchFamily="34" charset="0"/>
              </a:rPr>
              <a:t>However, in cases other than those in 1 &amp; 2 in previous slide, where the goods are still in line with the rules of origin of specific GSP Scheme, but there is a deficiency observed during the audit:</a:t>
            </a:r>
            <a:r>
              <a:rPr lang="en-US" dirty="0">
                <a:solidFill>
                  <a:srgbClr val="000000"/>
                </a:solidFill>
                <a:effectLst/>
                <a:latin typeface="+mn-lt"/>
                <a:ea typeface="Arial" panose="020B0604020202020204" pitchFamily="34" charset="0"/>
              </a:rPr>
              <a:t> </a:t>
            </a:r>
            <a:endParaRPr lang="en-IN" dirty="0">
              <a:effectLst/>
              <a:latin typeface="+mn-lt"/>
              <a:ea typeface="Arial" panose="020B0604020202020204" pitchFamily="34" charset="0"/>
            </a:endParaRPr>
          </a:p>
          <a:p>
            <a:pPr marL="857250" marR="109855" lvl="1" indent="-400050" algn="just">
              <a:spcBef>
                <a:spcPts val="0"/>
              </a:spcBef>
              <a:spcAft>
                <a:spcPts val="0"/>
              </a:spcAft>
              <a:buClr>
                <a:schemeClr val="tx1"/>
              </a:buClr>
              <a:buSzPct val="100000"/>
              <a:buFont typeface="+mj-lt"/>
              <a:buAutoNum type="romanLcPeriod"/>
              <a:tabLst>
                <a:tab pos="1790065" algn="l"/>
                <a:tab pos="1793240" algn="l"/>
              </a:tabLst>
            </a:pPr>
            <a:r>
              <a:rPr lang="en-US" spc="-5" dirty="0">
                <a:solidFill>
                  <a:srgbClr val="000000"/>
                </a:solidFill>
                <a:effectLst/>
                <a:latin typeface="+mn-lt"/>
                <a:ea typeface="Arial" panose="020B0604020202020204" pitchFamily="34" charset="0"/>
              </a:rPr>
              <a:t>the</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local</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administrator/local</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user shall</a:t>
            </a:r>
            <a:r>
              <a:rPr lang="en-US" spc="-6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issue</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 caution notice, asking the exporter for taking necessary action within a period not exceeding 30 days after the receipt of the intimation and</a:t>
            </a:r>
            <a:r>
              <a:rPr lang="en-US" spc="-3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to</a:t>
            </a:r>
            <a:r>
              <a:rPr lang="en-US" spc="-3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ensure that</a:t>
            </a:r>
            <a:r>
              <a:rPr lang="en-US" spc="-2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such deficiencies do not</a:t>
            </a:r>
            <a:r>
              <a:rPr lang="en-US" spc="-20"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recur.</a:t>
            </a:r>
          </a:p>
          <a:p>
            <a:pPr marL="857250" marR="109855" lvl="1" indent="-400050" algn="just">
              <a:spcBef>
                <a:spcPts val="0"/>
              </a:spcBef>
              <a:spcAft>
                <a:spcPts val="0"/>
              </a:spcAft>
              <a:buClr>
                <a:schemeClr val="tx1"/>
              </a:buClr>
              <a:buSzPct val="100000"/>
              <a:buFont typeface="+mj-lt"/>
              <a:buAutoNum type="romanLcPeriod"/>
              <a:tabLst>
                <a:tab pos="1790065" algn="l"/>
                <a:tab pos="1793240" algn="l"/>
              </a:tabLst>
            </a:pPr>
            <a:r>
              <a:rPr lang="en-US" spc="0" dirty="0">
                <a:solidFill>
                  <a:srgbClr val="000000"/>
                </a:solidFill>
                <a:effectLst/>
                <a:latin typeface="+mn-lt"/>
                <a:ea typeface="Arial" panose="020B0604020202020204" pitchFamily="34" charset="0"/>
              </a:rPr>
              <a:t>If the exporter does not take appropriate action to correct the deficiency,</a:t>
            </a:r>
            <a:r>
              <a:rPr lang="en-US" spc="-3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as</a:t>
            </a:r>
            <a:r>
              <a:rPr lang="en-US" spc="-3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pointed out,</a:t>
            </a:r>
            <a:r>
              <a:rPr lang="en-US" spc="-4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within the</a:t>
            </a:r>
            <a:r>
              <a:rPr lang="en-US" spc="-1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time period, a show cause notice may be issued to the exporter by the </a:t>
            </a:r>
            <a:r>
              <a:rPr lang="en-US" spc="-5" dirty="0">
                <a:solidFill>
                  <a:srgbClr val="000000"/>
                </a:solidFill>
                <a:effectLst/>
                <a:latin typeface="+mn-lt"/>
                <a:ea typeface="Arial" panose="020B0604020202020204" pitchFamily="34" charset="0"/>
              </a:rPr>
              <a:t>local</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administrator/local</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user</a:t>
            </a:r>
            <a:r>
              <a:rPr lang="en-US" spc="0" dirty="0">
                <a:solidFill>
                  <a:srgbClr val="000000"/>
                </a:solidFill>
                <a:effectLst/>
                <a:latin typeface="+mn-lt"/>
                <a:ea typeface="Arial" panose="020B0604020202020204" pitchFamily="34" charset="0"/>
              </a:rPr>
              <a:t> seeking an explanation for not</a:t>
            </a:r>
            <a:r>
              <a:rPr lang="en-US" spc="-1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taking appropriate action.</a:t>
            </a:r>
            <a:r>
              <a:rPr lang="en-US" spc="-1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The exporter may be given an additional period of 15 days, if required, for taking the corrective action.</a:t>
            </a:r>
          </a:p>
          <a:p>
            <a:pPr marL="857250" marR="109855" lvl="1" indent="-400050" algn="just">
              <a:spcBef>
                <a:spcPts val="0"/>
              </a:spcBef>
              <a:spcAft>
                <a:spcPts val="0"/>
              </a:spcAft>
              <a:buClr>
                <a:schemeClr val="tx1"/>
              </a:buClr>
              <a:buSzPct val="100000"/>
              <a:buFont typeface="+mj-lt"/>
              <a:buAutoNum type="romanLcPeriod"/>
              <a:tabLst>
                <a:tab pos="1790065" algn="l"/>
                <a:tab pos="1793240" algn="l"/>
              </a:tabLst>
            </a:pPr>
            <a:r>
              <a:rPr lang="en-US" spc="0" dirty="0">
                <a:solidFill>
                  <a:srgbClr val="000000"/>
                </a:solidFill>
                <a:effectLst/>
                <a:latin typeface="+mn-lt"/>
                <a:ea typeface="Arial" panose="020B0604020202020204" pitchFamily="34" charset="0"/>
              </a:rPr>
              <a:t>On</a:t>
            </a:r>
            <a:r>
              <a:rPr lang="en-US" spc="-6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completion of</a:t>
            </a:r>
            <a:r>
              <a:rPr lang="en-US" spc="-4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corrective</a:t>
            </a:r>
            <a:r>
              <a:rPr lang="en-US" spc="-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action(s),</a:t>
            </a:r>
            <a:r>
              <a:rPr lang="en-US" spc="-4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the</a:t>
            </a:r>
            <a:r>
              <a:rPr lang="en-US" spc="-7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exporter</a:t>
            </a:r>
            <a:r>
              <a:rPr lang="en-US" spc="-3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shall</a:t>
            </a:r>
            <a:r>
              <a:rPr lang="en-US" spc="-8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intimate the</a:t>
            </a:r>
            <a:r>
              <a:rPr lang="en-US" spc="-8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same</a:t>
            </a:r>
            <a:r>
              <a:rPr lang="en-US" spc="-8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to</a:t>
            </a:r>
            <a:r>
              <a:rPr lang="en-US" spc="-9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the</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local</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administrator/local</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user </a:t>
            </a:r>
            <a:endParaRPr lang="en-US" spc="0" dirty="0">
              <a:solidFill>
                <a:srgbClr val="000000"/>
              </a:solidFill>
              <a:effectLst/>
              <a:latin typeface="+mn-lt"/>
              <a:ea typeface="Arial" panose="020B0604020202020204" pitchFamily="34" charset="0"/>
            </a:endParaRPr>
          </a:p>
          <a:p>
            <a:pPr marL="857250" marR="109855" lvl="1" indent="-400050" algn="just">
              <a:spcBef>
                <a:spcPts val="0"/>
              </a:spcBef>
              <a:spcAft>
                <a:spcPts val="0"/>
              </a:spcAft>
              <a:buClr>
                <a:schemeClr val="tx1"/>
              </a:buClr>
              <a:buSzPct val="100000"/>
              <a:buFont typeface="+mj-lt"/>
              <a:buAutoNum type="romanLcPeriod"/>
              <a:tabLst>
                <a:tab pos="1790065" algn="l"/>
                <a:tab pos="1793240" algn="l"/>
              </a:tabLst>
            </a:pPr>
            <a:r>
              <a:rPr lang="en-US" spc="0" dirty="0">
                <a:solidFill>
                  <a:srgbClr val="000000"/>
                </a:solidFill>
                <a:effectLst/>
                <a:latin typeface="+mn-lt"/>
                <a:ea typeface="Arial" panose="020B0604020202020204" pitchFamily="34" charset="0"/>
              </a:rPr>
              <a:t>The </a:t>
            </a:r>
            <a:r>
              <a:rPr lang="en-US" spc="-5" dirty="0">
                <a:solidFill>
                  <a:srgbClr val="000000"/>
                </a:solidFill>
                <a:effectLst/>
                <a:latin typeface="+mn-lt"/>
                <a:ea typeface="Arial" panose="020B0604020202020204" pitchFamily="34" charset="0"/>
              </a:rPr>
              <a:t>local</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administrator/local</a:t>
            </a:r>
            <a:r>
              <a:rPr lang="en-US" spc="-85" dirty="0">
                <a:solidFill>
                  <a:srgbClr val="000000"/>
                </a:solidFill>
                <a:effectLst/>
                <a:latin typeface="+mn-lt"/>
                <a:ea typeface="Arial" panose="020B0604020202020204" pitchFamily="34" charset="0"/>
              </a:rPr>
              <a:t> </a:t>
            </a:r>
            <a:r>
              <a:rPr lang="en-US" spc="-5" dirty="0">
                <a:solidFill>
                  <a:srgbClr val="000000"/>
                </a:solidFill>
                <a:effectLst/>
                <a:latin typeface="+mn-lt"/>
                <a:ea typeface="Arial" panose="020B0604020202020204" pitchFamily="34" charset="0"/>
              </a:rPr>
              <a:t>user</a:t>
            </a:r>
            <a:r>
              <a:rPr lang="en-US" spc="0" dirty="0">
                <a:solidFill>
                  <a:srgbClr val="000000"/>
                </a:solidFill>
                <a:effectLst/>
                <a:latin typeface="+mn-lt"/>
                <a:ea typeface="Arial" panose="020B0604020202020204" pitchFamily="34" charset="0"/>
              </a:rPr>
              <a:t> shall</a:t>
            </a:r>
            <a:r>
              <a:rPr lang="en-US" spc="-1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verify the</a:t>
            </a:r>
            <a:r>
              <a:rPr lang="en-US" spc="-4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action(s) taken on</a:t>
            </a:r>
            <a:r>
              <a:rPr lang="en-US" spc="-8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the</a:t>
            </a:r>
            <a:r>
              <a:rPr lang="en-US" spc="-5"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Cautionary notice/Show cause notice and its</a:t>
            </a:r>
            <a:r>
              <a:rPr lang="en-US" spc="-60" dirty="0">
                <a:solidFill>
                  <a:srgbClr val="000000"/>
                </a:solidFill>
                <a:effectLst/>
                <a:latin typeface="+mn-lt"/>
                <a:ea typeface="Arial" panose="020B0604020202020204" pitchFamily="34" charset="0"/>
              </a:rPr>
              <a:t> </a:t>
            </a:r>
            <a:r>
              <a:rPr lang="en-US" spc="0" dirty="0">
                <a:solidFill>
                  <a:srgbClr val="000000"/>
                </a:solidFill>
                <a:effectLst/>
                <a:latin typeface="+mn-lt"/>
                <a:ea typeface="Arial" panose="020B0604020202020204" pitchFamily="34" charset="0"/>
              </a:rPr>
              <a:t>effectiveness during the next verifications.</a:t>
            </a:r>
            <a:endParaRPr lang="en-IN" spc="0" dirty="0">
              <a:effectLst/>
              <a:latin typeface="+mn-lt"/>
              <a:ea typeface="Arial" panose="020B0604020202020204" pitchFamily="34" charset="0"/>
            </a:endParaRPr>
          </a:p>
        </p:txBody>
      </p:sp>
    </p:spTree>
    <p:extLst>
      <p:ext uri="{BB962C8B-B14F-4D97-AF65-F5344CB8AC3E}">
        <p14:creationId xmlns:p14="http://schemas.microsoft.com/office/powerpoint/2010/main" val="618781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2187</Words>
  <Application>Microsoft Office PowerPoint</Application>
  <PresentationFormat>On-screen Show (16:9)</PresentationFormat>
  <Paragraphs>116</Paragraphs>
  <Slides>15</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Times New Roman</vt:lpstr>
      <vt:lpstr>Times-Roman</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Products Export Development Authority   Heartily welcomes  Shri B.V.R. Subrahmanyam Commerce Secretary, Department of Commerce, Govt of India</dc:title>
  <dc:creator/>
  <cp:lastModifiedBy/>
  <cp:revision>4</cp:revision>
  <dcterms:created xsi:type="dcterms:W3CDTF">2017-07-10T14:05:18Z</dcterms:created>
  <dcterms:modified xsi:type="dcterms:W3CDTF">2024-03-14T11:02:42Z</dcterms:modified>
</cp:coreProperties>
</file>